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89"/>
  </p:notesMasterIdLst>
  <p:sldIdLst>
    <p:sldId id="256" r:id="rId2"/>
    <p:sldId id="257" r:id="rId3"/>
    <p:sldId id="274" r:id="rId4"/>
    <p:sldId id="258" r:id="rId5"/>
    <p:sldId id="263" r:id="rId6"/>
    <p:sldId id="272" r:id="rId7"/>
    <p:sldId id="273" r:id="rId8"/>
    <p:sldId id="266" r:id="rId9"/>
    <p:sldId id="275" r:id="rId10"/>
    <p:sldId id="271" r:id="rId11"/>
    <p:sldId id="276" r:id="rId12"/>
    <p:sldId id="262" r:id="rId13"/>
    <p:sldId id="265" r:id="rId14"/>
    <p:sldId id="357" r:id="rId15"/>
    <p:sldId id="277" r:id="rId16"/>
    <p:sldId id="281" r:id="rId17"/>
    <p:sldId id="353" r:id="rId18"/>
    <p:sldId id="284" r:id="rId19"/>
    <p:sldId id="285" r:id="rId20"/>
    <p:sldId id="286" r:id="rId21"/>
    <p:sldId id="288" r:id="rId22"/>
    <p:sldId id="287" r:id="rId23"/>
    <p:sldId id="354" r:id="rId24"/>
    <p:sldId id="289" r:id="rId25"/>
    <p:sldId id="333" r:id="rId26"/>
    <p:sldId id="334" r:id="rId27"/>
    <p:sldId id="356" r:id="rId28"/>
    <p:sldId id="351" r:id="rId29"/>
    <p:sldId id="335" r:id="rId30"/>
    <p:sldId id="352" r:id="rId31"/>
    <p:sldId id="358" r:id="rId32"/>
    <p:sldId id="280" r:id="rId33"/>
    <p:sldId id="359" r:id="rId34"/>
    <p:sldId id="269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7" r:id="rId69"/>
    <p:sldId id="338" r:id="rId70"/>
    <p:sldId id="339" r:id="rId71"/>
    <p:sldId id="340" r:id="rId72"/>
    <p:sldId id="341" r:id="rId73"/>
    <p:sldId id="342" r:id="rId74"/>
    <p:sldId id="346" r:id="rId75"/>
    <p:sldId id="345" r:id="rId76"/>
    <p:sldId id="344" r:id="rId77"/>
    <p:sldId id="350" r:id="rId78"/>
    <p:sldId id="349" r:id="rId79"/>
    <p:sldId id="348" r:id="rId80"/>
    <p:sldId id="347" r:id="rId81"/>
    <p:sldId id="294" r:id="rId82"/>
    <p:sldId id="290" r:id="rId83"/>
    <p:sldId id="291" r:id="rId84"/>
    <p:sldId id="292" r:id="rId85"/>
    <p:sldId id="293" r:id="rId86"/>
    <p:sldId id="336" r:id="rId87"/>
    <p:sldId id="270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81" d="100"/>
          <a:sy n="81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57C34-C59F-4765-8D50-7F5CE9B52C93}" type="datetimeFigureOut">
              <a:rPr lang="zh-TW" altLang="en-US" smtClean="0"/>
              <a:t>2021/4/26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AF1529-B1C7-4257-A991-A05707C169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4755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F1529-B1C7-4257-A991-A05707C1698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6919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F1529-B1C7-4257-A991-A05707C1698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1174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F1529-B1C7-4257-A991-A05707C1698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768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F1529-B1C7-4257-A991-A05707C1698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62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F1529-B1C7-4257-A991-A05707C1698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7844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F1529-B1C7-4257-A991-A05707C1698F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872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845127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02809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8354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1734580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211603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53011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186778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48562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26708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31613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5315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8332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4791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376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0960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8886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33377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FBEA57F-793F-4683-BD8A-741FD4B89154}" type="datetime1">
              <a:rPr lang="en-US" smtClean="0"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17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E3D1042-C93D-4B35-996A-C25F62403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157" y="1099456"/>
            <a:ext cx="6243636" cy="4625558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約分、擴分</a:t>
            </a: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255D0BF7-94F4-4437-A2B2-87BAFF86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F4A97FD-A3A2-40FD-8BC1-E3F139542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343" y="1112685"/>
            <a:ext cx="3603220" cy="4632630"/>
          </a:xfrm>
          <a:effectLst/>
        </p:spPr>
        <p:txBody>
          <a:bodyPr anchor="ctr"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資科系一  吳菀葶 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U10816010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22B48C-F1C4-4B0D-A183-DDF36E6C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699" y="5883275"/>
            <a:ext cx="753545" cy="365125"/>
          </a:xfrm>
          <a:effectLst/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961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92082"/>
            <a:ext cx="12192000" cy="2565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F890027-5C33-4E82-9B4B-238B2CFE8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483145"/>
            <a:ext cx="10353761" cy="1633340"/>
          </a:xfrm>
        </p:spPr>
        <p:txBody>
          <a:bodyPr>
            <a:normAutofit/>
          </a:bodyPr>
          <a:lstStyle/>
          <a:p>
            <a:r>
              <a:rPr lang="zh-TW" altLang="en-US" sz="48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教學規劃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346463-E2E9-4BE6-8F4B-C15579A34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06" y="977185"/>
            <a:ext cx="9823336" cy="3768071"/>
          </a:xfrm>
          <a:effectLst/>
        </p:spPr>
        <p:txBody>
          <a:bodyPr anchor="ctr">
            <a:normAutofit fontScale="77500" lnSpcReduction="20000"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課程表現形式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以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作為教學媒介。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690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教學活動設計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透過「概念介紹」、 「實際演練」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約分、擴分工具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、 「課後測驗」三大主軸幫助學生融會貫通。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690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回饋設計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92900" lvl="1" indent="-34290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在「概念介紹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等值分數、最簡分數、約分技巧、通分」中，均有設置小小的互動機制，以達到即時練習以及增加互動性、趣味性的效果。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92900" lvl="1" indent="-34290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在「實際演練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約分」中，讓使用者看到約分過程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以文字敘述以及短除法表現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，以便實際體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會並熟悉約分的方法。在「課後測驗」答題結束後，給予分數以及文字回饋，並顯示答錯題目。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690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384F74-4576-497C-955B-76FFC930E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92850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83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7956571A-2FED-4F1A-9BBC-F56F5F2D7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發展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(Develop)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0A212C-36C5-48E7-A744-8E963B22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1D2C36F-4504-47C0-B82F-A167342A2754}" type="slidenum">
              <a:rPr lang="en-US" smtClean="0"/>
              <a:pPr defTabSz="914400"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68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D0525BA9-A43C-4507-B537-1C1FE195F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31CF2C-E8E5-4D2B-AD87-C2C961AE5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066801"/>
            <a:ext cx="4850796" cy="47244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介紹擴分與約分簡易概念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什麼是擴分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什麼是約分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什麼是等值分數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什麼是最簡分數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如何得到最簡分數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延伸應用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通分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0000" lvl="1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前面兩頁以圖文、範例說明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450000" lvl="1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後面四頁則設計了四個小互動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0000" lvl="1" indent="0"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搭配圖文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D6FD794E-584A-4E6D-9325-2FCF354F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4657345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8CE9187-F0F3-4B00-A879-E56ED7113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409" y="1066801"/>
            <a:ext cx="3994527" cy="4724398"/>
          </a:xfrm>
          <a:effectLst/>
        </p:spPr>
        <p:txBody>
          <a:bodyPr anchor="t">
            <a:normAutofit/>
          </a:bodyPr>
          <a:lstStyle/>
          <a:p>
            <a:pPr algn="l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教學流程設計</a:t>
            </a:r>
            <a:b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b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DD1DFF2C-5A04-407E-915B-ED139C42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9AD68F-18C5-460D-B12A-F6D3A2A28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1787" y="5883275"/>
            <a:ext cx="753545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fld id="{81D2C36F-4504-47C0-B82F-A167342A2754}" type="slidenum">
              <a:rPr lang="en-US" sz="1900">
                <a:solidFill>
                  <a:srgbClr val="FFFFFF"/>
                </a:solidFill>
              </a:rPr>
              <a:pPr algn="l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61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C65A48-C911-4354-8526-AED750859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370" y="643466"/>
            <a:ext cx="3604848" cy="5147734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教學流程設計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F60DE6-EAFC-45E6-BD0F-C2A1C0754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F1A960-965E-476E-8D02-0CE2DECF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654" y="5883275"/>
            <a:ext cx="753545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1D2C36F-4504-47C0-B82F-A167342A2754}" type="slidenum">
              <a:rPr 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C6D5EB-22C5-4EEC-A9F1-839ABC702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5" y="0"/>
            <a:ext cx="6095999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28B92-B4DB-4795-8AF3-451D007B6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9782" y="735542"/>
            <a:ext cx="5453744" cy="5147733"/>
          </a:xfrm>
          <a:effectLst/>
        </p:spPr>
        <p:txBody>
          <a:bodyPr anchor="ctr">
            <a:normAutofit fontScale="92500"/>
          </a:bodyPr>
          <a:lstStyle/>
          <a:p>
            <a:pPr marL="36900" indent="0">
              <a:buNone/>
            </a:pP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	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實際演練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讓學生動手輸入任意分數，並得到其約分結果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包含過程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或擴分結果。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6900" indent="0">
              <a:buNone/>
            </a:pP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	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課後測驗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隨機產生十題沒有化到最簡的分數，讓學生將其化簡，每題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分，滿分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100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分，每題限制作答時間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秒，並在作答過後跟據學生答題對錯情況給予相對應的反饋，在學習完後，立即透過驗收與反覆練習，加深學習成效。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答題結束後可查詢做錯題目，達到訂正錯誤的效果。</a:t>
            </a:r>
            <a:endParaRPr lang="en-US" altLang="zh-TW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pPr lvl="1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507501"/>
      </p:ext>
    </p:extLst>
  </p:cSld>
  <p:clrMapOvr>
    <a:masterClrMapping/>
  </p:clrMapOvr>
  <p:transition spd="med">
    <p:pull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7956571A-2FED-4F1A-9BBC-F56F5F2D7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執行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(Implement)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1C49CA2E-7790-4C2D-8B33-B42435A33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5" y="1097280"/>
            <a:ext cx="3256177" cy="4626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zh-TW" altLang="en-US" sz="3200" i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功能介紹</a:t>
            </a:r>
            <a:endParaRPr lang="en-US" altLang="zh-TW" sz="3200" i="1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0A212C-36C5-48E7-A744-8E963B22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1D2C36F-4504-47C0-B82F-A167342A2754}" type="slidenum">
              <a:rPr lang="en-US" smtClean="0"/>
              <a:pPr defTabSz="914400"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6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33D36778-88A2-43AF-80A4-399F671B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首頁</a:t>
            </a:r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B46FE17D-377D-4013-BB29-DB0DEB522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36880" y="1580050"/>
            <a:ext cx="3707592" cy="4367582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653EA8-3077-4017-B814-513CB11C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367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33D36778-88A2-43AF-80A4-399F671B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概念介紹 </a:t>
            </a:r>
            <a:r>
              <a:rPr lang="en-US" altLang="zh-TW" dirty="0">
                <a:latin typeface="+mn-ea"/>
                <a:ea typeface="+mn-ea"/>
              </a:rPr>
              <a:t>-</a:t>
            </a:r>
            <a:r>
              <a:rPr lang="zh-TW" altLang="en-US" dirty="0">
                <a:latin typeface="+mn-ea"/>
                <a:ea typeface="+mn-ea"/>
              </a:rPr>
              <a:t> 擴分 </a:t>
            </a:r>
            <a:r>
              <a:rPr lang="en-US" altLang="zh-TW" dirty="0">
                <a:latin typeface="+mn-ea"/>
                <a:ea typeface="+mn-ea"/>
              </a:rPr>
              <a:t>/</a:t>
            </a:r>
            <a:r>
              <a:rPr lang="zh-TW" altLang="en-US" dirty="0">
                <a:latin typeface="+mn-ea"/>
                <a:ea typeface="+mn-ea"/>
              </a:rPr>
              <a:t> 約分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653EA8-3077-4017-B814-513CB11C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4ED3475-21F2-4BFC-9564-6F25AE7FF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6828" y="1584030"/>
            <a:ext cx="3080717" cy="4187383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0C198AD-F352-4842-A587-6C031AE09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461" y="1582039"/>
            <a:ext cx="3139712" cy="419136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8119568-1391-4900-AD4E-A7537C2A104D}"/>
              </a:ext>
            </a:extLst>
          </p:cNvPr>
          <p:cNvSpPr txBox="1"/>
          <p:nvPr/>
        </p:nvSpPr>
        <p:spPr>
          <a:xfrm>
            <a:off x="3272734" y="5959488"/>
            <a:ext cx="563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藉由圖、文及和範例，介紹擴分、約分的基礎觀念。</a:t>
            </a:r>
          </a:p>
        </p:txBody>
      </p:sp>
    </p:spTree>
    <p:extLst>
      <p:ext uri="{BB962C8B-B14F-4D97-AF65-F5344CB8AC3E}">
        <p14:creationId xmlns:p14="http://schemas.microsoft.com/office/powerpoint/2010/main" val="3202394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77A4ED-12A1-427B-B57A-2E369DEE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概念介紹 </a:t>
            </a:r>
            <a:r>
              <a:rPr lang="en-US" altLang="zh-TW" dirty="0"/>
              <a:t>-</a:t>
            </a:r>
            <a:r>
              <a:rPr lang="zh-TW" altLang="en-US" dirty="0"/>
              <a:t> 等值分數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E2D33A-D3E8-4CF2-ACF9-C70EFB6A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6818E634-84CD-4AD4-AFC6-0D51A07E4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8" b="-3"/>
          <a:stretch/>
        </p:blipFill>
        <p:spPr>
          <a:xfrm>
            <a:off x="4206138" y="1580050"/>
            <a:ext cx="3769075" cy="481405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92EF7E7-2A48-453C-8D6C-05D14A625120}"/>
              </a:ext>
            </a:extLst>
          </p:cNvPr>
          <p:cNvSpPr txBox="1"/>
          <p:nvPr/>
        </p:nvSpPr>
        <p:spPr>
          <a:xfrm>
            <a:off x="8190132" y="3063746"/>
            <a:ext cx="3438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讓使用者在學完等值分數後，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可以馬上看到現成的範例。</a:t>
            </a:r>
            <a:endParaRPr lang="en-US" altLang="zh-TW" dirty="0">
              <a:solidFill>
                <a:schemeClr val="tx2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BECFDA-8E38-47E3-8591-8F75851DD181}"/>
              </a:ext>
            </a:extLst>
          </p:cNvPr>
          <p:cNvSpPr txBox="1"/>
          <p:nvPr/>
        </p:nvSpPr>
        <p:spPr>
          <a:xfrm>
            <a:off x="913794" y="3063746"/>
            <a:ext cx="2828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按下按鈕即可隨機產生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一組</a:t>
            </a:r>
            <a:r>
              <a:rPr lang="en-US" altLang="zh-TW" dirty="0">
                <a:solidFill>
                  <a:schemeClr val="tx2"/>
                </a:solidFill>
              </a:rPr>
              <a:t>(</a:t>
            </a:r>
            <a:r>
              <a:rPr lang="zh-TW" altLang="en-US" dirty="0">
                <a:solidFill>
                  <a:schemeClr val="tx2"/>
                </a:solidFill>
              </a:rPr>
              <a:t>三個</a:t>
            </a:r>
            <a:r>
              <a:rPr lang="en-US" altLang="zh-TW" dirty="0">
                <a:solidFill>
                  <a:schemeClr val="tx2"/>
                </a:solidFill>
              </a:rPr>
              <a:t>)</a:t>
            </a:r>
            <a:r>
              <a:rPr lang="zh-TW" altLang="en-US" dirty="0">
                <a:solidFill>
                  <a:schemeClr val="tx2"/>
                </a:solidFill>
              </a:rPr>
              <a:t>分母由小到大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排列的等值分數。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37EC909-EC1F-410A-BAD6-CF58601E6BDC}"/>
              </a:ext>
            </a:extLst>
          </p:cNvPr>
          <p:cNvCxnSpPr>
            <a:cxnSpLocks/>
          </p:cNvCxnSpPr>
          <p:nvPr/>
        </p:nvCxnSpPr>
        <p:spPr>
          <a:xfrm flipH="1" flipV="1">
            <a:off x="3129699" y="3902697"/>
            <a:ext cx="1201572" cy="137525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994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69B533-417D-4C02-B57B-1A3E969BF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概念介紹 </a:t>
            </a:r>
            <a:r>
              <a:rPr lang="en-US" altLang="zh-TW" dirty="0"/>
              <a:t>-</a:t>
            </a:r>
            <a:r>
              <a:rPr lang="zh-TW" altLang="en-US" dirty="0"/>
              <a:t> 最簡分數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459D2352-10C2-4A4F-B4A7-0AC95F966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5903" y="1580050"/>
            <a:ext cx="3809545" cy="5104982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DA5A1A-FBA9-446E-8BD2-B58BEE0D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A3A1DA-F5F1-4DE6-BFEC-287B9302C349}"/>
              </a:ext>
            </a:extLst>
          </p:cNvPr>
          <p:cNvSpPr txBox="1"/>
          <p:nvPr/>
        </p:nvSpPr>
        <p:spPr>
          <a:xfrm>
            <a:off x="1153837" y="2284596"/>
            <a:ext cx="2677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按下下方灰色按鈕後，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按鈕會消失並產生對應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結果，若該分數為最簡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分數，顯示「勾」；若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該分數不為最簡分數，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則顯示「叉」。</a:t>
            </a:r>
            <a:endParaRPr lang="en-US" altLang="zh-TW" dirty="0">
              <a:solidFill>
                <a:schemeClr val="tx2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82EFFC6-48A5-4538-9E46-DDA6218A24F0}"/>
              </a:ext>
            </a:extLst>
          </p:cNvPr>
          <p:cNvSpPr txBox="1"/>
          <p:nvPr/>
        </p:nvSpPr>
        <p:spPr>
          <a:xfrm>
            <a:off x="8350301" y="2808332"/>
            <a:ext cx="3726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C000"/>
                </a:solidFill>
              </a:rPr>
              <a:t>每一次進入此頁面，皆會產生五個不同的分數，藉由每次的隨機出題以增加程式的重複使用性。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0C873F-40CC-4BCE-A0B5-C7E983FF59AA}"/>
              </a:ext>
            </a:extLst>
          </p:cNvPr>
          <p:cNvSpPr txBox="1"/>
          <p:nvPr/>
        </p:nvSpPr>
        <p:spPr>
          <a:xfrm>
            <a:off x="1153837" y="4649200"/>
            <a:ext cx="2650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每次出題至少會產生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一個最簡分數，數量則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不一定，</a:t>
            </a:r>
            <a:r>
              <a:rPr lang="en-US" altLang="zh-TW" dirty="0">
                <a:solidFill>
                  <a:schemeClr val="tx2"/>
                </a:solidFill>
              </a:rPr>
              <a:t>1~5</a:t>
            </a:r>
            <a:r>
              <a:rPr lang="zh-TW" altLang="en-US" dirty="0">
                <a:solidFill>
                  <a:schemeClr val="tx2"/>
                </a:solidFill>
              </a:rPr>
              <a:t>皆有可能。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750FF6-4E6C-4259-803C-ED1680F67D60}"/>
              </a:ext>
            </a:extLst>
          </p:cNvPr>
          <p:cNvSpPr txBox="1"/>
          <p:nvPr/>
        </p:nvSpPr>
        <p:spPr>
          <a:xfrm>
            <a:off x="8350301" y="2471190"/>
            <a:ext cx="118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highlight>
                  <a:srgbClr val="808080"/>
                </a:highlight>
              </a:rPr>
              <a:t>設計巧思：</a:t>
            </a:r>
          </a:p>
        </p:txBody>
      </p:sp>
    </p:spTree>
    <p:extLst>
      <p:ext uri="{BB962C8B-B14F-4D97-AF65-F5344CB8AC3E}">
        <p14:creationId xmlns:p14="http://schemas.microsoft.com/office/powerpoint/2010/main" val="418447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69B533-417D-4C02-B57B-1A3E969BF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概念介紹 </a:t>
            </a:r>
            <a:r>
              <a:rPr lang="en-US" altLang="zh-TW" dirty="0"/>
              <a:t>-</a:t>
            </a:r>
            <a:r>
              <a:rPr lang="zh-TW" altLang="en-US" dirty="0"/>
              <a:t> 約分、化簡技巧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DA5A1A-FBA9-446E-8BD2-B58BEE0D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19</a:t>
            </a:fld>
            <a:endParaRPr 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D9877CD5-2BA4-463C-8FB8-EE06560AC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8333" y="1580050"/>
            <a:ext cx="3495577" cy="4959606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D2C727E-9FC7-48E4-86E7-288E95AEE5A1}"/>
              </a:ext>
            </a:extLst>
          </p:cNvPr>
          <p:cNvSpPr txBox="1"/>
          <p:nvPr/>
        </p:nvSpPr>
        <p:spPr>
          <a:xfrm>
            <a:off x="626663" y="2181982"/>
            <a:ext cx="2653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按下「步驟」按鈕則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會一步一步出現該方法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的步驟，當按到最後一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個步驟時，按鈕顏色由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粉轉灰，表示不能再按。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35EC93-F548-46CA-9AE0-95EE6B2FA915}"/>
              </a:ext>
            </a:extLst>
          </p:cNvPr>
          <p:cNvSpPr txBox="1"/>
          <p:nvPr/>
        </p:nvSpPr>
        <p:spPr>
          <a:xfrm>
            <a:off x="8312901" y="290568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</a:rPr>
              <a:t>原本三處皆為空白，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此兩處為按到最後一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步時，所顯示的最後結果。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304672F-D853-4DF5-89C0-55A42652B060}"/>
              </a:ext>
            </a:extLst>
          </p:cNvPr>
          <p:cNvSpPr txBox="1"/>
          <p:nvPr/>
        </p:nvSpPr>
        <p:spPr>
          <a:xfrm>
            <a:off x="8312901" y="521959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</a:rPr>
              <a:t>此處則是還沒按到最後一步。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A20465B-835B-4DCD-B4DA-C15BA17497AD}"/>
              </a:ext>
            </a:extLst>
          </p:cNvPr>
          <p:cNvSpPr txBox="1"/>
          <p:nvPr/>
        </p:nvSpPr>
        <p:spPr>
          <a:xfrm>
            <a:off x="626663" y="4261242"/>
            <a:ext cx="118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highlight>
                  <a:srgbClr val="808080"/>
                </a:highlight>
              </a:rPr>
              <a:t>設計巧思：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4C7C6D2-0B0D-452B-A30D-4073A876F643}"/>
              </a:ext>
            </a:extLst>
          </p:cNvPr>
          <p:cNvCxnSpPr>
            <a:cxnSpLocks/>
          </p:cNvCxnSpPr>
          <p:nvPr/>
        </p:nvCxnSpPr>
        <p:spPr>
          <a:xfrm flipH="1" flipV="1">
            <a:off x="7239786" y="2970631"/>
            <a:ext cx="1073115" cy="1872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DF1420E-A6C7-4748-BD6B-917DEFFF19A1}"/>
              </a:ext>
            </a:extLst>
          </p:cNvPr>
          <p:cNvCxnSpPr>
            <a:cxnSpLocks/>
          </p:cNvCxnSpPr>
          <p:nvPr/>
        </p:nvCxnSpPr>
        <p:spPr>
          <a:xfrm flipH="1">
            <a:off x="7173798" y="3449137"/>
            <a:ext cx="1141888" cy="63507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F201BB0-6E63-440C-A58E-A916C6245826}"/>
              </a:ext>
            </a:extLst>
          </p:cNvPr>
          <p:cNvCxnSpPr>
            <a:cxnSpLocks/>
          </p:cNvCxnSpPr>
          <p:nvPr/>
        </p:nvCxnSpPr>
        <p:spPr>
          <a:xfrm flipH="1">
            <a:off x="7533820" y="5404264"/>
            <a:ext cx="779081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C3E243B-73F7-4517-9EBF-AFA480DF0842}"/>
              </a:ext>
            </a:extLst>
          </p:cNvPr>
          <p:cNvSpPr txBox="1"/>
          <p:nvPr/>
        </p:nvSpPr>
        <p:spPr>
          <a:xfrm>
            <a:off x="626663" y="4630574"/>
            <a:ext cx="3031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CC00"/>
                </a:solidFill>
              </a:rPr>
              <a:t>藉由此設計，除了讓使用者</a:t>
            </a:r>
            <a:endParaRPr lang="en-US" altLang="zh-TW" dirty="0">
              <a:solidFill>
                <a:srgbClr val="FFCC00"/>
              </a:solidFill>
            </a:endParaRPr>
          </a:p>
          <a:p>
            <a:r>
              <a:rPr lang="zh-TW" altLang="en-US" dirty="0">
                <a:solidFill>
                  <a:srgbClr val="FFCC00"/>
                </a:solidFill>
              </a:rPr>
              <a:t>更容易理解約分的技巧外，</a:t>
            </a:r>
            <a:endParaRPr lang="en-US" altLang="zh-TW" dirty="0">
              <a:solidFill>
                <a:srgbClr val="FFCC00"/>
              </a:solidFill>
            </a:endParaRPr>
          </a:p>
          <a:p>
            <a:r>
              <a:rPr lang="zh-TW" altLang="en-US" dirty="0">
                <a:solidFill>
                  <a:srgbClr val="FFCC00"/>
                </a:solidFill>
              </a:rPr>
              <a:t>也同時增加程式的互動性。</a:t>
            </a:r>
          </a:p>
        </p:txBody>
      </p:sp>
    </p:spTree>
    <p:extLst>
      <p:ext uri="{BB962C8B-B14F-4D97-AF65-F5344CB8AC3E}">
        <p14:creationId xmlns:p14="http://schemas.microsoft.com/office/powerpoint/2010/main" val="1740279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F565000-C100-45EC-92DF-F1E6DE27F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cxnSp>
        <p:nvCxnSpPr>
          <p:cNvPr id="22" name="Straight Connector 14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E38CC5-ACA6-40D3-A501-9FB5C4CEE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414" y="1420706"/>
            <a:ext cx="5959791" cy="4827694"/>
          </a:xfrm>
          <a:effectLst/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教學分析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分數相關單元教材分析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教學動機與目的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教學規劃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教學流程設計</a:t>
            </a:r>
            <a:r>
              <a:rPr lang="en-US" altLang="zh-TW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  <a:r>
              <a:rPr lang="en-US" altLang="zh-TW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功能介紹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自評與完成度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參考資料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block codes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截圖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screen objects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截圖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E67E79-3856-422F-9455-E363CDBD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07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69B533-417D-4C02-B57B-1A3E969BF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概念介紹 </a:t>
            </a:r>
            <a:r>
              <a:rPr lang="en-US" altLang="zh-TW" dirty="0"/>
              <a:t>-</a:t>
            </a:r>
            <a:r>
              <a:rPr lang="zh-TW" altLang="en-US" dirty="0"/>
              <a:t> 延伸應用</a:t>
            </a:r>
            <a:r>
              <a:rPr lang="en-US" altLang="zh-TW" dirty="0"/>
              <a:t>-</a:t>
            </a:r>
            <a:r>
              <a:rPr lang="zh-TW" altLang="en-US" dirty="0"/>
              <a:t>通分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DA5A1A-FBA9-446E-8BD2-B58BEE0D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8BF6222-57E2-4D34-B24B-1CBCD0B61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8533" y="1423135"/>
            <a:ext cx="3704285" cy="5302817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F102291-C7A7-4047-98CF-AFFEF1023DDB}"/>
              </a:ext>
            </a:extLst>
          </p:cNvPr>
          <p:cNvSpPr txBox="1"/>
          <p:nvPr/>
        </p:nvSpPr>
        <p:spPr>
          <a:xfrm>
            <a:off x="8116478" y="205909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highlight>
                  <a:srgbClr val="808080"/>
                </a:highlight>
              </a:rPr>
              <a:t>設計巧思：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050FB52-60DC-4223-8695-8C9E70AF31C1}"/>
              </a:ext>
            </a:extLst>
          </p:cNvPr>
          <p:cNvSpPr txBox="1"/>
          <p:nvPr/>
        </p:nvSpPr>
        <p:spPr>
          <a:xfrm>
            <a:off x="8116478" y="2428424"/>
            <a:ext cx="31510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CC00"/>
                </a:solidFill>
              </a:rPr>
              <a:t>為了不讓題目出現一看就知道答案的分數，</a:t>
            </a:r>
            <a:r>
              <a:rPr lang="en-US" altLang="zh-TW" dirty="0">
                <a:solidFill>
                  <a:srgbClr val="FFCC00"/>
                </a:solidFill>
              </a:rPr>
              <a:t>(</a:t>
            </a:r>
            <a:r>
              <a:rPr lang="zh-TW" altLang="en-US" dirty="0">
                <a:solidFill>
                  <a:srgbClr val="FFCC00"/>
                </a:solidFill>
              </a:rPr>
              <a:t>例如</a:t>
            </a:r>
            <a:r>
              <a:rPr lang="en-US" altLang="zh-TW" dirty="0">
                <a:solidFill>
                  <a:srgbClr val="FFCC00"/>
                </a:solidFill>
              </a:rPr>
              <a:t>:</a:t>
            </a:r>
            <a:r>
              <a:rPr lang="zh-TW" altLang="en-US" dirty="0">
                <a:solidFill>
                  <a:srgbClr val="FFCC00"/>
                </a:solidFill>
              </a:rPr>
              <a:t>一邊是假分數，一邊是真分數</a:t>
            </a:r>
            <a:r>
              <a:rPr lang="en-US" altLang="zh-TW" dirty="0">
                <a:solidFill>
                  <a:srgbClr val="FFCC00"/>
                </a:solidFill>
              </a:rPr>
              <a:t>)</a:t>
            </a:r>
            <a:r>
              <a:rPr lang="zh-TW" altLang="en-US" dirty="0">
                <a:solidFill>
                  <a:srgbClr val="FFCC00"/>
                </a:solidFill>
              </a:rPr>
              <a:t>將題目設計為通分後，兩分數的分子差距不大於</a:t>
            </a:r>
            <a:r>
              <a:rPr lang="en-US" altLang="zh-TW" dirty="0">
                <a:solidFill>
                  <a:srgbClr val="FFCC00"/>
                </a:solidFill>
              </a:rPr>
              <a:t>5</a:t>
            </a:r>
            <a:r>
              <a:rPr lang="zh-TW" altLang="en-US" dirty="0">
                <a:solidFill>
                  <a:srgbClr val="FFCC00"/>
                </a:solidFill>
              </a:rPr>
              <a:t>。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9B40943-ABBD-4588-B0FD-C6B85393531E}"/>
              </a:ext>
            </a:extLst>
          </p:cNvPr>
          <p:cNvSpPr txBox="1"/>
          <p:nvPr/>
        </p:nvSpPr>
        <p:spPr>
          <a:xfrm flipH="1">
            <a:off x="620753" y="2445915"/>
            <a:ext cx="3445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按下「大於」、「等於」、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「小於」按鈕後，使用者的作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答結果將會出現在兩分數之間，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並根據答案的對錯，在下方顯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示相對應反饋。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C53E4B0-8691-42F4-B4B6-89B43FDF8396}"/>
              </a:ext>
            </a:extLst>
          </p:cNvPr>
          <p:cNvSpPr txBox="1"/>
          <p:nvPr/>
        </p:nvSpPr>
        <p:spPr>
          <a:xfrm>
            <a:off x="620753" y="4544704"/>
            <a:ext cx="320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按下繼續練習即可產生新的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題目，可再次作答。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EADD386-E881-4264-A24C-191DA48292D7}"/>
              </a:ext>
            </a:extLst>
          </p:cNvPr>
          <p:cNvSpPr txBox="1"/>
          <p:nvPr/>
        </p:nvSpPr>
        <p:spPr>
          <a:xfrm>
            <a:off x="8116478" y="454470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並且正確答案出現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「大於」、「小於」的機率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比出現「等於」還要高。</a:t>
            </a:r>
          </a:p>
        </p:txBody>
      </p:sp>
    </p:spTree>
    <p:extLst>
      <p:ext uri="{BB962C8B-B14F-4D97-AF65-F5344CB8AC3E}">
        <p14:creationId xmlns:p14="http://schemas.microsoft.com/office/powerpoint/2010/main" val="2270639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69B533-417D-4C02-B57B-1A3E969BF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擴分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DA5A1A-FBA9-446E-8BD2-B58BEE0D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46E3859-13ED-4C50-A5D4-B1BE77B53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5571" y="1538588"/>
            <a:ext cx="3450210" cy="4709812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743FAAA-E894-40A7-9EEB-9330D325E76F}"/>
              </a:ext>
            </a:extLst>
          </p:cNvPr>
          <p:cNvSpPr txBox="1"/>
          <p:nvPr/>
        </p:nvSpPr>
        <p:spPr>
          <a:xfrm>
            <a:off x="754144" y="3085331"/>
            <a:ext cx="3450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輸入任意分數以及擴分倍數，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按下「擴分」按鈕即可得到擴分後結果。</a:t>
            </a:r>
          </a:p>
        </p:txBody>
      </p:sp>
    </p:spTree>
    <p:extLst>
      <p:ext uri="{BB962C8B-B14F-4D97-AF65-F5344CB8AC3E}">
        <p14:creationId xmlns:p14="http://schemas.microsoft.com/office/powerpoint/2010/main" val="831031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69B533-417D-4C02-B57B-1A3E969BF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約分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DA5A1A-FBA9-446E-8BD2-B58BEE0D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EF402D7-4313-4D50-99BE-38AD30733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8112" y="1502785"/>
            <a:ext cx="5765127" cy="4877590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FE69445-7574-47F3-B49B-75FB14DF61E8}"/>
              </a:ext>
            </a:extLst>
          </p:cNvPr>
          <p:cNvSpPr txBox="1"/>
          <p:nvPr/>
        </p:nvSpPr>
        <p:spPr>
          <a:xfrm>
            <a:off x="418709" y="1580050"/>
            <a:ext cx="26167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輸入任意分數並按下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「約分」按鈕，下方會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顯示兩數共同除以的最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大公因數，以及化為最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簡後的結果，並產生「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查看畫簡過程」的按鈕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en-US" altLang="zh-TW" dirty="0">
                <a:solidFill>
                  <a:schemeClr val="tx2"/>
                </a:solidFill>
              </a:rPr>
              <a:t>(</a:t>
            </a:r>
            <a:r>
              <a:rPr lang="zh-TW" altLang="en-US" dirty="0">
                <a:solidFill>
                  <a:schemeClr val="tx2"/>
                </a:solidFill>
              </a:rPr>
              <a:t>若使用者原本輸入的數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字為最簡分數或是整除，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則不產生</a:t>
            </a:r>
            <a:r>
              <a:rPr lang="en-US" altLang="zh-TW" dirty="0">
                <a:solidFill>
                  <a:schemeClr val="tx2"/>
                </a:solidFill>
              </a:rPr>
              <a:t>)</a:t>
            </a:r>
            <a:r>
              <a:rPr lang="zh-TW" altLang="en-US" dirty="0">
                <a:solidFill>
                  <a:schemeClr val="tx2"/>
                </a:solidFill>
              </a:rPr>
              <a:t>。</a:t>
            </a:r>
            <a:endParaRPr lang="en-US" altLang="zh-TW" dirty="0">
              <a:solidFill>
                <a:schemeClr val="tx2"/>
              </a:solidFill>
            </a:endParaRPr>
          </a:p>
          <a:p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8B03864-BC60-4D54-9E88-4682D55AF261}"/>
              </a:ext>
            </a:extLst>
          </p:cNvPr>
          <p:cNvSpPr txBox="1"/>
          <p:nvPr/>
        </p:nvSpPr>
        <p:spPr>
          <a:xfrm>
            <a:off x="9145921" y="1580050"/>
            <a:ext cx="25154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按下按鈕後即可產生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一步一步的約分過程，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左邊為文字敘述，右邊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為用短除法化簡過程。</a:t>
            </a:r>
            <a:endParaRPr lang="en-US" altLang="zh-TW" dirty="0">
              <a:solidFill>
                <a:schemeClr val="tx2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5366B52-74AB-49E6-ACD4-3DFB48D57C96}"/>
              </a:ext>
            </a:extLst>
          </p:cNvPr>
          <p:cNvSpPr txBox="1"/>
          <p:nvPr/>
        </p:nvSpPr>
        <p:spPr>
          <a:xfrm>
            <a:off x="9145921" y="3440273"/>
            <a:ext cx="122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highlight>
                  <a:srgbClr val="808080"/>
                </a:highlight>
              </a:rPr>
              <a:t>設計巧思：</a:t>
            </a:r>
            <a:endParaRPr lang="en-US" altLang="zh-TW" dirty="0">
              <a:solidFill>
                <a:schemeClr val="tx2"/>
              </a:solidFill>
              <a:highlight>
                <a:srgbClr val="808080"/>
              </a:highlight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141B398-7078-4F9F-8BEE-37BCA53F6779}"/>
              </a:ext>
            </a:extLst>
          </p:cNvPr>
          <p:cNvSpPr txBox="1"/>
          <p:nvPr/>
        </p:nvSpPr>
        <p:spPr>
          <a:xfrm>
            <a:off x="9145921" y="3809605"/>
            <a:ext cx="29546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C000"/>
                </a:solidFill>
              </a:rPr>
              <a:t>此三處顯示的化簡過程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分別對應到前面「概念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介紹 </a:t>
            </a:r>
            <a:r>
              <a:rPr lang="en-US" altLang="zh-TW" dirty="0">
                <a:solidFill>
                  <a:srgbClr val="FFC000"/>
                </a:solidFill>
              </a:rPr>
              <a:t>-</a:t>
            </a:r>
            <a:r>
              <a:rPr lang="zh-TW" altLang="en-US" dirty="0">
                <a:solidFill>
                  <a:srgbClr val="FFC000"/>
                </a:solidFill>
              </a:rPr>
              <a:t> 約分、化簡技巧」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中介紹的方法一、方法二、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方法三，讓使用者可以依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據想了解的分數，查看化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簡過程。</a:t>
            </a:r>
            <a:endParaRPr lang="en-US" altLang="zh-TW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672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0F1717-23C3-43B9-B052-A1802B99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0D0867A8-C3A7-4A5B-984B-197389D33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dirty="0"/>
              <a:t>狀況排除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BD9C1E4-2447-4B06-B0DF-2657BA9A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47" y="1962173"/>
            <a:ext cx="3036409" cy="220607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3EE22D7-5CED-437F-99CF-6DABF8C7B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955" y="1962173"/>
            <a:ext cx="2753450" cy="220607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8EE6047-6302-4B38-8BF4-B2CB7968C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504" y="1958639"/>
            <a:ext cx="2690329" cy="2209612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AD0BBD68-6629-493A-BA5F-3F57E359A8B6}"/>
              </a:ext>
            </a:extLst>
          </p:cNvPr>
          <p:cNvSpPr txBox="1"/>
          <p:nvPr/>
        </p:nvSpPr>
        <p:spPr>
          <a:xfrm>
            <a:off x="2238457" y="4908618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擴分、約分的輸入框均排除使用者錯誤輸入</a:t>
            </a:r>
            <a:r>
              <a:rPr lang="en-US" altLang="zh-TW" dirty="0">
                <a:solidFill>
                  <a:schemeClr val="tx2"/>
                </a:solidFill>
              </a:rPr>
              <a:t>(</a:t>
            </a:r>
            <a:r>
              <a:rPr lang="zh-TW" altLang="en-US" dirty="0">
                <a:solidFill>
                  <a:schemeClr val="tx2"/>
                </a:solidFill>
              </a:rPr>
              <a:t>分母為零、未輸入、小數</a:t>
            </a:r>
            <a:r>
              <a:rPr lang="en-US" altLang="zh-TW" dirty="0">
                <a:solidFill>
                  <a:schemeClr val="tx2"/>
                </a:solidFill>
              </a:rPr>
              <a:t>)</a:t>
            </a:r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695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464E58-7668-4221-A10A-AC00EB12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課後測驗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E7E68D3-8B31-4942-B87B-9104D0AF2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14555" y="2466292"/>
            <a:ext cx="6020322" cy="2225233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66065F-71CE-41D0-A0D3-D8007B43C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FC1AEE2-9699-4824-B888-5EDDA14BC207}"/>
              </a:ext>
            </a:extLst>
          </p:cNvPr>
          <p:cNvSpPr txBox="1"/>
          <p:nvPr/>
        </p:nvSpPr>
        <p:spPr>
          <a:xfrm>
            <a:off x="2427841" y="1722120"/>
            <a:ext cx="759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進入課後測驗後，會跳出提示視窗，告知使用者測驗規則及計分方式。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039D7DB-1387-4A60-9BBC-3881834C78EA}"/>
              </a:ext>
            </a:extLst>
          </p:cNvPr>
          <p:cNvSpPr txBox="1"/>
          <p:nvPr/>
        </p:nvSpPr>
        <p:spPr>
          <a:xfrm>
            <a:off x="2427842" y="5344998"/>
            <a:ext cx="759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按下左邊或右邊按鈕即可進入測驗，並開始計時，兩按鈕效果皆一樣。</a:t>
            </a:r>
          </a:p>
        </p:txBody>
      </p:sp>
    </p:spTree>
    <p:extLst>
      <p:ext uri="{BB962C8B-B14F-4D97-AF65-F5344CB8AC3E}">
        <p14:creationId xmlns:p14="http://schemas.microsoft.com/office/powerpoint/2010/main" val="1717208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EE247B-D110-4251-B24F-7B2152DD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課後測驗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8C365C-2112-4997-A27D-765D933A7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25</a:t>
            </a:fld>
            <a:endParaRPr 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E49D66-81B3-4BE8-B1BB-9E13388D1E16}"/>
              </a:ext>
            </a:extLst>
          </p:cNvPr>
          <p:cNvSpPr txBox="1"/>
          <p:nvPr/>
        </p:nvSpPr>
        <p:spPr>
          <a:xfrm>
            <a:off x="9005398" y="1977336"/>
            <a:ext cx="22621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C000"/>
                </a:solidFill>
              </a:rPr>
              <a:t>將目前可以按的按鈕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變深色，讓程式的使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用更直觀，並在按下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下一題後，將輸入框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數字清空，讓答題過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程變得更順暢。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ADF0F7C-2B5A-4CB7-A890-A52D3485E858}"/>
              </a:ext>
            </a:extLst>
          </p:cNvPr>
          <p:cNvSpPr txBox="1"/>
          <p:nvPr/>
        </p:nvSpPr>
        <p:spPr>
          <a:xfrm>
            <a:off x="299590" y="1988029"/>
            <a:ext cx="2981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跟據答案對錯，給予相對應回饋，答對則提醒使用者繼續做下一題，答錯則顯示出正確答案。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55FABDE-104F-4859-88DB-0EA7AE5035E6}"/>
              </a:ext>
            </a:extLst>
          </p:cNvPr>
          <p:cNvSpPr txBox="1"/>
          <p:nvPr/>
        </p:nvSpPr>
        <p:spPr>
          <a:xfrm>
            <a:off x="9006513" y="161233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highlight>
                  <a:srgbClr val="808080"/>
                </a:highlight>
              </a:rPr>
              <a:t>設計巧思：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B8011C-304A-4C2F-9EE0-0B9027B65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189" y="1451822"/>
            <a:ext cx="2526474" cy="515174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95654C5-23E2-4C9B-AEE5-9971E4A9C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338" y="1451822"/>
            <a:ext cx="2582912" cy="5151748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4F86D2B-79B0-4152-91F5-543BDE63076C}"/>
              </a:ext>
            </a:extLst>
          </p:cNvPr>
          <p:cNvSpPr txBox="1"/>
          <p:nvPr/>
        </p:nvSpPr>
        <p:spPr>
          <a:xfrm>
            <a:off x="299590" y="3630145"/>
            <a:ext cx="3229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在答錯、答對、時間快到、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時間到均有設置音效，以增加使用上的趣味性。</a:t>
            </a:r>
            <a:endParaRPr lang="en-US" altLang="zh-TW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796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363EA-3B84-413F-9A47-D8681E2F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課後測驗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046E8D-EE21-446F-930B-883B525F9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359E3A-6309-4086-90C5-795B68F605CD}"/>
              </a:ext>
            </a:extLst>
          </p:cNvPr>
          <p:cNvSpPr txBox="1"/>
          <p:nvPr/>
        </p:nvSpPr>
        <p:spPr>
          <a:xfrm>
            <a:off x="7546957" y="1971498"/>
            <a:ext cx="31053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C000"/>
                </a:solidFill>
              </a:rPr>
              <a:t>顏色在剩五秒時由黑轉橘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en-US" altLang="zh-TW" dirty="0">
                <a:solidFill>
                  <a:srgbClr val="FFC000"/>
                </a:solidFill>
              </a:rPr>
              <a:t>(</a:t>
            </a:r>
            <a:r>
              <a:rPr lang="zh-TW" altLang="en-US" dirty="0">
                <a:solidFill>
                  <a:srgbClr val="FFC000"/>
                </a:solidFill>
              </a:rPr>
              <a:t>上一張投影片可見</a:t>
            </a:r>
            <a:r>
              <a:rPr lang="en-US" altLang="zh-TW" dirty="0">
                <a:solidFill>
                  <a:srgbClr val="FFC000"/>
                </a:solidFill>
              </a:rPr>
              <a:t>)</a:t>
            </a:r>
            <a:r>
              <a:rPr lang="zh-TW" altLang="en-US" dirty="0">
                <a:solidFill>
                  <a:srgbClr val="FFC000"/>
                </a:solidFill>
              </a:rPr>
              <a:t>，在剩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三秒時由橘轉紅，由於使用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者在答題過程可能急於作答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無法注意到準確的剩餘時間，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所以藉由警示的顏色以及倒數快結束的音效提醒使用者時間快到了。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B23128F-11A7-4D06-81FB-794584C5CA7C}"/>
              </a:ext>
            </a:extLst>
          </p:cNvPr>
          <p:cNvSpPr txBox="1"/>
          <p:nvPr/>
        </p:nvSpPr>
        <p:spPr>
          <a:xfrm>
            <a:off x="7546957" y="158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highlight>
                  <a:srgbClr val="808080"/>
                </a:highlight>
              </a:rPr>
              <a:t>設計巧思：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FCFA9EF-AFE1-460E-8134-D0A11A19DA5C}"/>
              </a:ext>
            </a:extLst>
          </p:cNvPr>
          <p:cNvSpPr txBox="1"/>
          <p:nvPr/>
        </p:nvSpPr>
        <p:spPr>
          <a:xfrm flipH="1">
            <a:off x="546752" y="1764716"/>
            <a:ext cx="3782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為了提高使用者的重複使用性，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以及有效提升化簡速度，用限時的方式增加了測驗的挑戰性。</a:t>
            </a:r>
            <a:endParaRPr lang="en-US" altLang="zh-TW" dirty="0">
              <a:solidFill>
                <a:schemeClr val="tx2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A97CE6F-48D4-4C62-9C1E-89EE7E7B429A}"/>
              </a:ext>
            </a:extLst>
          </p:cNvPr>
          <p:cNvSpPr txBox="1"/>
          <p:nvPr/>
        </p:nvSpPr>
        <p:spPr>
          <a:xfrm>
            <a:off x="546752" y="3333978"/>
            <a:ext cx="39004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將每一題的作答時間限制為十秒，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時間到之前若沒按下「對答案」，則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該題則一律記為答錯，並在下方顯示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反饋及正確答案，按下「下一題」後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秒數將重新開始計算。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D018A48-7743-4880-9ADD-0A1806DEC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376" y="1509833"/>
            <a:ext cx="2625830" cy="512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96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288C43-E635-4E8A-BCA1-F432DA71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課後測驗 </a:t>
            </a:r>
            <a:r>
              <a:rPr lang="en-US" altLang="zh-TW" dirty="0"/>
              <a:t>–</a:t>
            </a:r>
            <a:r>
              <a:rPr lang="zh-TW" altLang="en-US" dirty="0"/>
              <a:t> 為什麼是十秒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5C1623-6980-4651-99F7-997BB9A04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zh-TW" altLang="en-US" dirty="0"/>
              <a:t>原先在設計時有想到</a:t>
            </a:r>
            <a:r>
              <a:rPr lang="en-US" altLang="zh-TW" dirty="0"/>
              <a:t>30</a:t>
            </a:r>
            <a:r>
              <a:rPr lang="zh-TW" altLang="en-US" dirty="0"/>
              <a:t>秒、</a:t>
            </a:r>
            <a:r>
              <a:rPr lang="en-US" altLang="zh-TW" dirty="0"/>
              <a:t>20</a:t>
            </a:r>
            <a:r>
              <a:rPr lang="zh-TW" altLang="en-US" dirty="0"/>
              <a:t>秒、</a:t>
            </a:r>
            <a:r>
              <a:rPr lang="en-US" altLang="zh-TW" dirty="0"/>
              <a:t>10</a:t>
            </a:r>
            <a:r>
              <a:rPr lang="zh-TW" altLang="en-US" dirty="0"/>
              <a:t>秒、</a:t>
            </a:r>
            <a:r>
              <a:rPr lang="en-US" altLang="zh-TW" dirty="0"/>
              <a:t>5</a:t>
            </a:r>
            <a:r>
              <a:rPr lang="zh-TW" altLang="en-US" dirty="0"/>
              <a:t>秒四種選擇，考量到教學對象為剛學擴分、約分</a:t>
            </a:r>
            <a:endParaRPr lang="en-US" altLang="zh-TW" dirty="0"/>
          </a:p>
          <a:p>
            <a:pPr marL="36900" indent="0">
              <a:buNone/>
            </a:pPr>
            <a:r>
              <a:rPr lang="zh-TW" altLang="en-US" dirty="0"/>
              <a:t>的小學生，原本打算將時間定為</a:t>
            </a:r>
            <a:r>
              <a:rPr lang="en-US" altLang="zh-TW" dirty="0"/>
              <a:t>30</a:t>
            </a:r>
            <a:r>
              <a:rPr lang="zh-TW" altLang="en-US" dirty="0"/>
              <a:t>秒至</a:t>
            </a:r>
            <a:r>
              <a:rPr lang="en-US" altLang="zh-TW" dirty="0"/>
              <a:t>20</a:t>
            </a:r>
            <a:r>
              <a:rPr lang="zh-TW" altLang="en-US" dirty="0"/>
              <a:t>秒，後續測試後發覺</a:t>
            </a:r>
            <a:r>
              <a:rPr lang="en-US" altLang="zh-TW" dirty="0"/>
              <a:t>30</a:t>
            </a:r>
            <a:r>
              <a:rPr lang="zh-TW" altLang="en-US" dirty="0"/>
              <a:t>秒過於充足，</a:t>
            </a:r>
            <a:r>
              <a:rPr lang="en-US" altLang="zh-TW" dirty="0"/>
              <a:t>20</a:t>
            </a:r>
            <a:r>
              <a:rPr lang="zh-TW" altLang="en-US" dirty="0"/>
              <a:t>秒又少了</a:t>
            </a:r>
            <a:endParaRPr lang="en-US" altLang="zh-TW" dirty="0"/>
          </a:p>
          <a:p>
            <a:pPr marL="36900" indent="0">
              <a:buNone/>
            </a:pPr>
            <a:r>
              <a:rPr lang="zh-TW" altLang="en-US" dirty="0"/>
              <a:t>點挑戰性，若是讓學生在第一次作答即拿到滿分，再次挑戰的機率就會大幅降低，而無法</a:t>
            </a:r>
            <a:endParaRPr lang="en-US" altLang="zh-TW" dirty="0"/>
          </a:p>
          <a:p>
            <a:pPr marL="36900" indent="0">
              <a:buNone/>
            </a:pPr>
            <a:r>
              <a:rPr lang="zh-TW" altLang="en-US" dirty="0"/>
              <a:t>達到反覆練習的效果，加上在教學動機裡提到的，增進學生運算速度，為設計此</a:t>
            </a:r>
            <a:r>
              <a:rPr lang="en-US" altLang="zh-TW" dirty="0"/>
              <a:t>App</a:t>
            </a:r>
            <a:r>
              <a:rPr lang="zh-TW" altLang="en-US" dirty="0"/>
              <a:t>的一大</a:t>
            </a:r>
            <a:endParaRPr lang="en-US" altLang="zh-TW" dirty="0"/>
          </a:p>
          <a:p>
            <a:pPr marL="36900" indent="0">
              <a:buNone/>
            </a:pPr>
            <a:r>
              <a:rPr lang="zh-TW" altLang="en-US" dirty="0"/>
              <a:t>重點，因此最後將時間定為</a:t>
            </a:r>
            <a:r>
              <a:rPr lang="en-US" altLang="zh-TW" dirty="0"/>
              <a:t>10</a:t>
            </a:r>
            <a:r>
              <a:rPr lang="zh-TW" altLang="en-US" dirty="0"/>
              <a:t>秒 </a:t>
            </a:r>
            <a:r>
              <a:rPr lang="en-US" altLang="zh-TW" dirty="0"/>
              <a:t>(5</a:t>
            </a:r>
            <a:r>
              <a:rPr lang="zh-TW" altLang="en-US" dirty="0"/>
              <a:t>秒則是太過短暫，有時候連自己都無法達成，何況是</a:t>
            </a:r>
            <a:endParaRPr lang="en-US" altLang="zh-TW" dirty="0"/>
          </a:p>
          <a:p>
            <a:pPr marL="36900" indent="0">
              <a:buNone/>
            </a:pPr>
            <a:r>
              <a:rPr lang="zh-TW" altLang="en-US" dirty="0"/>
              <a:t>小學生</a:t>
            </a:r>
            <a:r>
              <a:rPr lang="en-US" altLang="zh-TW" dirty="0"/>
              <a:t>)</a:t>
            </a:r>
            <a:r>
              <a:rPr lang="zh-TW" altLang="en-US" dirty="0"/>
              <a:t> 。</a:t>
            </a:r>
            <a:endParaRPr lang="en-US" altLang="zh-TW" dirty="0"/>
          </a:p>
          <a:p>
            <a:pPr marL="36900" indent="0">
              <a:buNone/>
            </a:pPr>
            <a:endParaRPr lang="en-US" altLang="zh-TW" dirty="0"/>
          </a:p>
          <a:p>
            <a:pPr marL="36900" indent="0">
              <a:buNone/>
            </a:pPr>
            <a:r>
              <a:rPr lang="zh-TW" altLang="en-US" dirty="0"/>
              <a:t>或許學生無法在第一次的測驗就拿到好成績，但相信經過不斷的練習、訂正後，還是能</a:t>
            </a:r>
            <a:endParaRPr lang="en-US" altLang="zh-TW" dirty="0"/>
          </a:p>
          <a:p>
            <a:pPr marL="36900" indent="0">
              <a:buNone/>
            </a:pPr>
            <a:r>
              <a:rPr lang="zh-TW" altLang="en-US" dirty="0"/>
              <a:t>到不錯的學習成效，或許在不斷追求卓越的過程中，答題的準確率以及速度，也會在</a:t>
            </a:r>
            <a:endParaRPr lang="en-US" altLang="zh-TW" dirty="0"/>
          </a:p>
          <a:p>
            <a:pPr marL="36900" indent="0">
              <a:buNone/>
            </a:pPr>
            <a:r>
              <a:rPr lang="zh-TW" altLang="en-US" dirty="0"/>
              <a:t>不知不覺中逐步提升。</a:t>
            </a:r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4D4988-04F4-4475-883C-716F2F30D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3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A8A1D5-1A03-45CE-A61C-5C6E93196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B0B2200-5F8D-4E8E-A25A-5373F068859E}"/>
              </a:ext>
            </a:extLst>
          </p:cNvPr>
          <p:cNvSpPr txBox="1"/>
          <p:nvPr/>
        </p:nvSpPr>
        <p:spPr>
          <a:xfrm>
            <a:off x="913795" y="3090457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下方的燈號顯示使用者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目前作答情況，綠色表示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該題答對，紅色表示該題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答錯，灰色則是該題尚未作答。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08D19E-C10C-4F08-94B2-7341D3D85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036" y="1580050"/>
            <a:ext cx="2492990" cy="502031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BFC5253-E34F-4280-9201-E4AC931C8CEC}"/>
              </a:ext>
            </a:extLst>
          </p:cNvPr>
          <p:cNvSpPr txBox="1"/>
          <p:nvPr/>
        </p:nvSpPr>
        <p:spPr>
          <a:xfrm>
            <a:off x="7951305" y="3090458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C000"/>
                </a:solidFill>
              </a:rPr>
              <a:t>讓使用者能明確知道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自己目前做到哪一題，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以及目前錯的題數，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以降低中途退出的機率。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CAEADFF1-EFD6-41D6-B8B1-FCF5059B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dirty="0"/>
              <a:t>課後測驗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D7146F0-AD98-456C-BCCD-0871874E6E53}"/>
              </a:ext>
            </a:extLst>
          </p:cNvPr>
          <p:cNvSpPr txBox="1"/>
          <p:nvPr/>
        </p:nvSpPr>
        <p:spPr>
          <a:xfrm>
            <a:off x="7974388" y="27211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highlight>
                  <a:srgbClr val="808080"/>
                </a:highlight>
              </a:rPr>
              <a:t>設計巧思：</a:t>
            </a:r>
          </a:p>
        </p:txBody>
      </p:sp>
    </p:spTree>
    <p:extLst>
      <p:ext uri="{BB962C8B-B14F-4D97-AF65-F5344CB8AC3E}">
        <p14:creationId xmlns:p14="http://schemas.microsoft.com/office/powerpoint/2010/main" val="2357964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6C10A8-F4E8-4CD8-8DAC-737376250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課後測驗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7D3F1D-16E7-40FF-B401-6568BAA9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79EAD0D-F06C-4354-963C-55ED0908668E}"/>
              </a:ext>
            </a:extLst>
          </p:cNvPr>
          <p:cNvSpPr txBox="1"/>
          <p:nvPr/>
        </p:nvSpPr>
        <p:spPr>
          <a:xfrm>
            <a:off x="543386" y="3429000"/>
            <a:ext cx="3085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在測驗結束後顯示總得分，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並根據分數的不同給予不同的文字反饋。</a:t>
            </a:r>
            <a:endParaRPr lang="en-US" altLang="zh-TW" dirty="0">
              <a:solidFill>
                <a:schemeClr val="tx2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ED2D1D-84BF-4733-9FE9-D94815FDDCE8}"/>
              </a:ext>
            </a:extLst>
          </p:cNvPr>
          <p:cNvSpPr txBox="1"/>
          <p:nvPr/>
        </p:nvSpPr>
        <p:spPr>
          <a:xfrm>
            <a:off x="8335332" y="195819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</a:rPr>
              <a:t>按下按鈕即可重新挑戰。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484C87B-AD8B-4ECA-B730-A7C8EAD62BAA}"/>
              </a:ext>
            </a:extLst>
          </p:cNvPr>
          <p:cNvSpPr txBox="1"/>
          <p:nvPr/>
        </p:nvSpPr>
        <p:spPr>
          <a:xfrm>
            <a:off x="543386" y="4959945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測驗結束後，下方紅色燈號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會變成可按的按鈕，並告知使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用者可以點擊並查看答錯題目。</a:t>
            </a:r>
            <a:endParaRPr lang="en-US" altLang="zh-TW" dirty="0">
              <a:solidFill>
                <a:schemeClr val="tx2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938628D-27B1-4C14-8374-DDB64370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163" y="1580050"/>
            <a:ext cx="4183025" cy="4928784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A5F0400-E1E8-4470-A244-43F2132A0936}"/>
              </a:ext>
            </a:extLst>
          </p:cNvPr>
          <p:cNvCxnSpPr>
            <a:cxnSpLocks/>
          </p:cNvCxnSpPr>
          <p:nvPr/>
        </p:nvCxnSpPr>
        <p:spPr>
          <a:xfrm flipV="1">
            <a:off x="7070103" y="2281287"/>
            <a:ext cx="1269322" cy="94770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51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631B3225-DFB6-4D7A-9450-E0218E44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9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教學分析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(Analysis)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2E002D-10B7-4A0A-857C-6FFFDBE1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1D2C36F-4504-47C0-B82F-A167342A2754}" type="slidenum">
              <a:rPr lang="en-US" smtClean="0"/>
              <a:pPr defTabSz="914400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5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3A054D-E0BF-45A8-B6ED-C68F534A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41F73A6B-21AF-44F7-B2BD-DD229D9EF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dirty="0"/>
              <a:t>課後測驗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A311841-F7A7-48AF-8E2C-33CDA3128A05}"/>
              </a:ext>
            </a:extLst>
          </p:cNvPr>
          <p:cNvSpPr txBox="1"/>
          <p:nvPr/>
        </p:nvSpPr>
        <p:spPr>
          <a:xfrm>
            <a:off x="622170" y="269606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點擊任一紅色按鈕，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即可查看該題做錯的題目。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8D61822-DA4C-49CD-99E1-36E801664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42" y="1393343"/>
            <a:ext cx="4323545" cy="524599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1E0E4455-3868-48AA-9AB0-25EC8F6EA146}"/>
              </a:ext>
            </a:extLst>
          </p:cNvPr>
          <p:cNvSpPr txBox="1"/>
          <p:nvPr/>
        </p:nvSpPr>
        <p:spPr>
          <a:xfrm>
            <a:off x="622170" y="4016340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</a:rPr>
              <a:t>◇  </a:t>
            </a:r>
            <a:r>
              <a:rPr lang="zh-TW" altLang="en-US" dirty="0">
                <a:solidFill>
                  <a:schemeClr val="tx2"/>
                </a:solidFill>
              </a:rPr>
              <a:t>並將文字敘述改為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提醒使用者將題目記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下來，否則離開頁面</a:t>
            </a:r>
            <a:endParaRPr lang="en-US" altLang="zh-TW" dirty="0">
              <a:solidFill>
                <a:schemeClr val="tx2"/>
              </a:solidFill>
            </a:endParaRPr>
          </a:p>
          <a:p>
            <a:r>
              <a:rPr lang="zh-TW" altLang="en-US" dirty="0">
                <a:solidFill>
                  <a:schemeClr val="tx2"/>
                </a:solidFill>
              </a:rPr>
              <a:t>後作答紀錄將會消失。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030099A-20AF-4F02-A4B3-2C943C08C183}"/>
              </a:ext>
            </a:extLst>
          </p:cNvPr>
          <p:cNvSpPr txBox="1"/>
          <p:nvPr/>
        </p:nvSpPr>
        <p:spPr>
          <a:xfrm>
            <a:off x="8434519" y="3019231"/>
            <a:ext cx="27238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C000"/>
                </a:solidFill>
              </a:rPr>
              <a:t>可以將做錯的題目輸入到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前面的約分工具，即可詳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細了解解題過程，達到訂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正錯誤的功用，讓此測驗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對使用者學習的整體效益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rgbClr val="FFC000"/>
                </a:solidFill>
              </a:rPr>
              <a:t>達到提升。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06B648D-2D2D-47E5-BFE1-1D110D0AFFAF}"/>
              </a:ext>
            </a:extLst>
          </p:cNvPr>
          <p:cNvSpPr txBox="1"/>
          <p:nvPr/>
        </p:nvSpPr>
        <p:spPr>
          <a:xfrm>
            <a:off x="8440636" y="264989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highlight>
                  <a:srgbClr val="808080"/>
                </a:highlight>
              </a:rPr>
              <a:t>設計巧思：</a:t>
            </a:r>
          </a:p>
        </p:txBody>
      </p:sp>
    </p:spTree>
    <p:extLst>
      <p:ext uri="{BB962C8B-B14F-4D97-AF65-F5344CB8AC3E}">
        <p14:creationId xmlns:p14="http://schemas.microsoft.com/office/powerpoint/2010/main" val="2650174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7956571A-2FED-4F1A-9BBC-F56F5F2D7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521718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評估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 (Evaluate)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0A212C-36C5-48E7-A744-8E963B22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1D2C36F-4504-47C0-B82F-A167342A2754}" type="slidenum">
              <a:rPr lang="en-US" smtClean="0"/>
              <a:pPr defTabSz="914400"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57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48CF6-4912-451B-B50A-DC777DC0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自評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790D22-FADE-4D8C-BF62-A2759776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9392" y="2758153"/>
            <a:ext cx="9342568" cy="2388554"/>
          </a:xfrm>
        </p:spPr>
        <p:txBody>
          <a:bodyPr>
            <a:normAutofit/>
          </a:bodyPr>
          <a:lstStyle/>
          <a:p>
            <a:pPr marL="4941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有關擴分、約分概念的部分可以寫得更詳盡</a:t>
            </a:r>
            <a:r>
              <a:rPr lang="en-US" altLang="zh-TW" dirty="0"/>
              <a:t>(</a:t>
            </a:r>
            <a:r>
              <a:rPr lang="zh-TW" altLang="en-US" dirty="0"/>
              <a:t>可以增加一些生活化的數學例子，比起冷冰冰的數字，更能讓小學生好懂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marL="4941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程式的互動機制可以設計得更有趣、更加創意。</a:t>
            </a:r>
            <a:endParaRPr lang="en-US" altLang="zh-TW" dirty="0"/>
          </a:p>
          <a:p>
            <a:pPr marL="4941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寫程式的時候，應該在動手前多想一下，才可以避免太多重複的程式碼。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8C3265-FF1D-437B-846A-51429BDC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EABB655-E0BA-46E3-94D3-073596F6A021}"/>
              </a:ext>
            </a:extLst>
          </p:cNvPr>
          <p:cNvSpPr txBox="1"/>
          <p:nvPr/>
        </p:nvSpPr>
        <p:spPr>
          <a:xfrm>
            <a:off x="989209" y="1938269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可以加強的部分：</a:t>
            </a:r>
          </a:p>
        </p:txBody>
      </p:sp>
    </p:spTree>
    <p:extLst>
      <p:ext uri="{BB962C8B-B14F-4D97-AF65-F5344CB8AC3E}">
        <p14:creationId xmlns:p14="http://schemas.microsoft.com/office/powerpoint/2010/main" val="1113671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E57EE6-2EA8-4C7B-8F46-858152E39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完成度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1DC6CD-D52D-406C-A100-D5D16F6E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BBE2FC9-CFC6-4783-BF25-4BCAC950799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50434" y="2005340"/>
            <a:ext cx="172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900" indent="0">
              <a:buNone/>
            </a:pPr>
            <a:r>
              <a:rPr lang="zh-TW" alt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完成度：</a:t>
            </a:r>
            <a:r>
              <a:rPr lang="en-US" altLang="zh-TW" dirty="0">
                <a:solidFill>
                  <a:schemeClr val="bg2">
                    <a:lumMod val="25000"/>
                    <a:lumOff val="75000"/>
                  </a:schemeClr>
                </a:solidFill>
              </a:rPr>
              <a:t>90%</a:t>
            </a:r>
            <a:endParaRPr lang="zh-TW" altLang="en-US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6EDA346-E561-45AC-A52C-07E376BDA316}"/>
              </a:ext>
            </a:extLst>
          </p:cNvPr>
          <p:cNvSpPr txBox="1"/>
          <p:nvPr/>
        </p:nvSpPr>
        <p:spPr>
          <a:xfrm>
            <a:off x="850434" y="2671372"/>
            <a:ext cx="11341566" cy="212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原因：能想到的互動機制、狀況排除、整體的學習流程、 學習效益、</a:t>
            </a:r>
            <a:endParaRPr lang="en-US" altLang="zh-TW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使用者在使用上可能遇到的問題、 程式的重複使用性，已盡可能的考量並新增功能，讓程式變得更完整，</a:t>
            </a:r>
            <a:endParaRPr lang="en-US" altLang="zh-TW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可惜的是十個頁面的限制，無法將一些觀念做更詳盡的說明</a:t>
            </a:r>
            <a:r>
              <a:rPr lang="en-US" altLang="zh-TW" dirty="0">
                <a:solidFill>
                  <a:schemeClr val="bg2">
                    <a:lumMod val="25000"/>
                    <a:lumOff val="7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此部分佔</a:t>
            </a:r>
            <a:r>
              <a:rPr lang="en-US" altLang="zh-TW" dirty="0">
                <a:solidFill>
                  <a:schemeClr val="bg2">
                    <a:lumMod val="25000"/>
                    <a:lumOff val="75000"/>
                  </a:schemeClr>
                </a:solidFill>
              </a:rPr>
              <a:t>5%)</a:t>
            </a:r>
            <a:r>
              <a:rPr lang="zh-TW" alt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。</a:t>
            </a:r>
            <a:endParaRPr lang="en-US" altLang="zh-TW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至於剩下的</a:t>
            </a:r>
            <a:r>
              <a:rPr lang="en-US" altLang="zh-TW" dirty="0">
                <a:solidFill>
                  <a:schemeClr val="bg2">
                    <a:lumMod val="25000"/>
                    <a:lumOff val="75000"/>
                  </a:schemeClr>
                </a:solidFill>
              </a:rPr>
              <a:t>5%</a:t>
            </a:r>
            <a:r>
              <a:rPr lang="zh-TW" alt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則是因為，數學的內容可能本身就是略為無聊，</a:t>
            </a:r>
            <a:endParaRPr lang="en-US" altLang="zh-TW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2">
                    <a:lumMod val="25000"/>
                    <a:lumOff val="75000"/>
                  </a:schemeClr>
                </a:solidFill>
              </a:rPr>
              <a:t>認為自己如果能發想出一個小遊戲，使用者的使用意願可能會提高很多，程式整體的完成度也會更上一層。</a:t>
            </a:r>
          </a:p>
        </p:txBody>
      </p:sp>
    </p:spTree>
    <p:extLst>
      <p:ext uri="{BB962C8B-B14F-4D97-AF65-F5344CB8AC3E}">
        <p14:creationId xmlns:p14="http://schemas.microsoft.com/office/powerpoint/2010/main" val="3010624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8CFD26-DD44-4F40-A26C-10FD1A6B3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978E0E-A576-46FD-A296-26E3B4D17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教育部國民及學前教育署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(https://www.k12ea.gov.tw/Tw)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　均一教學平台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(https://www.junyiacademy.org/course-compare/math-grade-5-a/g05-menfs5a)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09144F-55BF-47A2-88A7-DB6D9F07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57049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006F6A7-0ED9-4F3F-B54E-220E22206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block codes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截圖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7D2252-B783-4010-9C05-C8CD0C270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413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B32F6E-D024-4373-B1C5-5068CB8BB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36</a:t>
            </a:fld>
            <a:endParaRPr 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6504E03-98BF-41D3-A175-C2BDFF28853C}"/>
              </a:ext>
            </a:extLst>
          </p:cNvPr>
          <p:cNvSpPr txBox="1"/>
          <p:nvPr/>
        </p:nvSpPr>
        <p:spPr>
          <a:xfrm>
            <a:off x="924444" y="697468"/>
            <a:ext cx="64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首頁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800AAE6-A5D6-44B2-8026-E025EFE4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4" y="1181922"/>
            <a:ext cx="3520745" cy="496867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46F1103-D500-491E-AD13-0283E9D4A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647" y="1181922"/>
            <a:ext cx="5220152" cy="390939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0E6ADCD-F356-4E24-8796-5E5AC1E41328}"/>
              </a:ext>
            </a:extLst>
          </p:cNvPr>
          <p:cNvSpPr txBox="1"/>
          <p:nvPr/>
        </p:nvSpPr>
        <p:spPr>
          <a:xfrm>
            <a:off x="5808647" y="697468"/>
            <a:ext cx="174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概念介紹 </a:t>
            </a:r>
            <a:r>
              <a:rPr lang="en-US" altLang="zh-TW" dirty="0"/>
              <a:t>-</a:t>
            </a:r>
            <a:r>
              <a:rPr lang="zh-TW" altLang="en-US" dirty="0"/>
              <a:t> 擴分</a:t>
            </a:r>
          </a:p>
        </p:txBody>
      </p:sp>
    </p:spTree>
    <p:extLst>
      <p:ext uri="{BB962C8B-B14F-4D97-AF65-F5344CB8AC3E}">
        <p14:creationId xmlns:p14="http://schemas.microsoft.com/office/powerpoint/2010/main" val="4136182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0C0EEB-43D5-4467-9730-53AED935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0E3FDA9-16AE-41C5-94ED-D90547338034}"/>
              </a:ext>
            </a:extLst>
          </p:cNvPr>
          <p:cNvSpPr txBox="1"/>
          <p:nvPr/>
        </p:nvSpPr>
        <p:spPr>
          <a:xfrm>
            <a:off x="5224758" y="529702"/>
            <a:ext cx="174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概念介紹 </a:t>
            </a:r>
            <a:r>
              <a:rPr lang="en-US" altLang="zh-TW" dirty="0"/>
              <a:t>-</a:t>
            </a:r>
            <a:r>
              <a:rPr lang="zh-TW" altLang="en-US" dirty="0"/>
              <a:t> 約分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DA6ACA3-2E64-4483-BB22-982378617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579" y="1132282"/>
            <a:ext cx="5426841" cy="529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94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DB7B55-45A7-495E-B0B0-D146FD1F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449AD9-7FBF-4313-A206-D3BC57626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93" y="1121349"/>
            <a:ext cx="2789162" cy="24157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B66AF49-3C97-4962-80C5-60110CBDA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703" y="1121349"/>
            <a:ext cx="5349704" cy="516680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31E8CAC-C914-43FC-B0E7-EF4740C5805E}"/>
              </a:ext>
            </a:extLst>
          </p:cNvPr>
          <p:cNvSpPr txBox="1"/>
          <p:nvPr/>
        </p:nvSpPr>
        <p:spPr>
          <a:xfrm>
            <a:off x="4971862" y="385177"/>
            <a:ext cx="224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概念介紹 </a:t>
            </a:r>
            <a:r>
              <a:rPr lang="en-US" altLang="zh-TW" dirty="0"/>
              <a:t>-</a:t>
            </a:r>
            <a:r>
              <a:rPr lang="zh-TW" altLang="en-US" dirty="0"/>
              <a:t> 等值分數</a:t>
            </a:r>
          </a:p>
        </p:txBody>
      </p:sp>
    </p:spTree>
    <p:extLst>
      <p:ext uri="{BB962C8B-B14F-4D97-AF65-F5344CB8AC3E}">
        <p14:creationId xmlns:p14="http://schemas.microsoft.com/office/powerpoint/2010/main" val="2661872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F6E7D5-E362-4C3E-BC00-50EE5041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39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DCC7944-D5B9-4BF6-8909-CA611764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073" y="342469"/>
            <a:ext cx="5906324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91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69960A3-4EE1-43D2-ABFC-C7A03ED21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1B35746-B47E-4568-A7CA-7E274A8DC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1647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br>
              <a:rPr lang="en-US" altLang="zh-TW" sz="37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本次主題</a:t>
            </a:r>
            <a:endParaRPr lang="zh-TW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ABCF9F-46A6-4370-8EC8-B1EDB4510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2046514"/>
            <a:ext cx="12192001" cy="4811485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9EC57-F705-4744-AFAB-01E3D8A82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28" y="2481943"/>
            <a:ext cx="9710296" cy="3309258"/>
          </a:xfrm>
        </p:spPr>
        <p:txBody>
          <a:bodyPr>
            <a:normAutofit/>
          </a:bodyPr>
          <a:lstStyle/>
          <a:p>
            <a:pPr marL="457200" indent="-457200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內容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擴分、約分相關知識與概念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/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教學對象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國小生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/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呈現方式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303A6A-41DB-4B45-84B7-06758383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2279" y="5883275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23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733B46-67BF-43D1-8C45-202755D6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BD4A36-FC73-404F-8386-56C52E2A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020" y="752080"/>
            <a:ext cx="7189959" cy="583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5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763B59-EDBC-4490-8456-7A8E41BD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8FC12C-3406-4472-B6B5-72E122CDB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675" y="852802"/>
            <a:ext cx="6507251" cy="564888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718D8D4-845B-4F66-8AB9-3F76510A6FCB}"/>
              </a:ext>
            </a:extLst>
          </p:cNvPr>
          <p:cNvSpPr txBox="1"/>
          <p:nvPr/>
        </p:nvSpPr>
        <p:spPr>
          <a:xfrm>
            <a:off x="5041382" y="356315"/>
            <a:ext cx="2109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概念介紹</a:t>
            </a:r>
            <a:r>
              <a:rPr lang="en-US" altLang="zh-TW" dirty="0"/>
              <a:t>-</a:t>
            </a:r>
            <a:r>
              <a:rPr lang="zh-TW" altLang="en-US" dirty="0"/>
              <a:t>最簡分數</a:t>
            </a:r>
          </a:p>
        </p:txBody>
      </p:sp>
    </p:spTree>
    <p:extLst>
      <p:ext uri="{BB962C8B-B14F-4D97-AF65-F5344CB8AC3E}">
        <p14:creationId xmlns:p14="http://schemas.microsoft.com/office/powerpoint/2010/main" val="954449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5E5508-E3E2-4C13-B262-64B4429D5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741CA8-C7EA-4E23-84B3-10E5CA022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59" y="299601"/>
            <a:ext cx="5963482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22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4308DC-FC92-46B8-B11F-AFDC5F36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8F68832-333E-41DF-A082-FF5E0242C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19" y="782418"/>
            <a:ext cx="9808162" cy="529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20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C962F3-6B47-458C-8CD4-7742D5151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EEEA6A-2A6D-4C35-BD06-1611D877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64" y="1067001"/>
            <a:ext cx="10376072" cy="472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11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16CDD6-81A9-47A5-9A36-C988CB57B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45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1A874CF-331D-449D-8E52-D31BDD58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449" y="361522"/>
            <a:ext cx="2896004" cy="61349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8C46095-EC26-4D36-92CE-46E9EA67B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749" y="1673265"/>
            <a:ext cx="7468642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6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1326FD-129A-41D7-B135-8F288FDE1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12F8C4-90E0-4E0A-8714-AE916D96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23" y="758596"/>
            <a:ext cx="6485097" cy="55599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3ACA489-7A54-4F6B-8412-FBE2890C0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813" y="758596"/>
            <a:ext cx="4956982" cy="50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16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5B1E3-3FD8-4862-8123-A38D259F6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C92508B-F6F3-4C01-B8BA-5711D65E3AD4}"/>
              </a:ext>
            </a:extLst>
          </p:cNvPr>
          <p:cNvSpPr txBox="1"/>
          <p:nvPr/>
        </p:nvSpPr>
        <p:spPr>
          <a:xfrm>
            <a:off x="4708338" y="473342"/>
            <a:ext cx="277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概念介紹</a:t>
            </a:r>
            <a:r>
              <a:rPr lang="en-US" altLang="zh-TW" dirty="0"/>
              <a:t>-</a:t>
            </a:r>
            <a:r>
              <a:rPr lang="zh-TW" altLang="en-US" dirty="0"/>
              <a:t>約分、化簡技巧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6AFB48-ECF4-4856-AF97-F081543AD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12" y="1012766"/>
            <a:ext cx="4848902" cy="342947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1B3B000-AD49-4B37-83D9-88FB370FE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5" y="1012766"/>
            <a:ext cx="4683205" cy="565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02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9CF8CA-CCEF-4453-BBDB-C19CF9DED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9DDA84-0B9C-4CC6-B371-B49743D0B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2" y="775252"/>
            <a:ext cx="2814232" cy="56727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B41FB8-B4FF-4B0B-B07D-8B9E6A13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829" y="775252"/>
            <a:ext cx="2745971" cy="56727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9A53846-D8DD-4DC3-9775-3AC846D3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727" y="1648783"/>
            <a:ext cx="3016394" cy="409423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A9D01FE-C746-49EE-A69C-34F46F3FC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1648783"/>
            <a:ext cx="2914022" cy="40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106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6206B2-A0EE-4666-9F1D-ABA675C80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49</a:t>
            </a:fld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23A5A70-95BB-4F87-837B-2C54DBAE1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83" y="624938"/>
            <a:ext cx="2821207" cy="544089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E1D7504-D498-45DF-8FDE-58793A407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834" y="631843"/>
            <a:ext cx="2900794" cy="543399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B38BD64-7F3D-42C4-8ED4-D95B13F6D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872" y="624938"/>
            <a:ext cx="3075630" cy="544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27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C3FAAE-13DF-4481-B6F7-5E996A72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分數相關單元教材分析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FBB213-DCDD-49BA-A0C0-F6DB0FE1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9153693-C839-4002-B25E-3B04D07390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3028373"/>
              </p:ext>
            </p:extLst>
          </p:nvPr>
        </p:nvGraphicFramePr>
        <p:xfrm>
          <a:off x="1326092" y="1731963"/>
          <a:ext cx="9530293" cy="405923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9192">
                  <a:extLst>
                    <a:ext uri="{9D8B030D-6E8A-4147-A177-3AD203B41FA5}">
                      <a16:colId xmlns:a16="http://schemas.microsoft.com/office/drawing/2014/main" val="2593608325"/>
                    </a:ext>
                  </a:extLst>
                </a:gridCol>
                <a:gridCol w="3791637">
                  <a:extLst>
                    <a:ext uri="{9D8B030D-6E8A-4147-A177-3AD203B41FA5}">
                      <a16:colId xmlns:a16="http://schemas.microsoft.com/office/drawing/2014/main" val="3900031830"/>
                    </a:ext>
                  </a:extLst>
                </a:gridCol>
                <a:gridCol w="3409464">
                  <a:extLst>
                    <a:ext uri="{9D8B030D-6E8A-4147-A177-3AD203B41FA5}">
                      <a16:colId xmlns:a16="http://schemas.microsoft.com/office/drawing/2014/main" val="2158008352"/>
                    </a:ext>
                  </a:extLst>
                </a:gridCol>
              </a:tblGrid>
              <a:tr h="481020">
                <a:tc>
                  <a:txBody>
                    <a:bodyPr/>
                    <a:lstStyle/>
                    <a:p>
                      <a:r>
                        <a:rPr lang="zh-TW" altLang="en-US" sz="1800" b="1" cap="none" spc="0" dirty="0">
                          <a:solidFill>
                            <a:schemeClr val="tx1"/>
                          </a:solidFill>
                        </a:rPr>
                        <a:t>單元名稱</a:t>
                      </a:r>
                      <a:r>
                        <a:rPr lang="en-US" altLang="zh-TW" sz="1800" b="1" cap="none" spc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1800" b="1" cap="none" spc="0" dirty="0">
                          <a:solidFill>
                            <a:schemeClr val="tx1"/>
                          </a:solidFill>
                        </a:rPr>
                        <a:t>對應年級</a:t>
                      </a:r>
                      <a:r>
                        <a:rPr lang="en-US" altLang="zh-TW" sz="1800" b="1" cap="none" spc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800" b="1" cap="none" spc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1762" marR="112408" marT="20503" marB="153775" anchor="b"/>
                </a:tc>
                <a:tc>
                  <a:txBody>
                    <a:bodyPr/>
                    <a:lstStyle/>
                    <a:p>
                      <a:r>
                        <a:rPr lang="zh-TW" altLang="en-US" sz="1800" b="1" cap="none" spc="0" dirty="0">
                          <a:solidFill>
                            <a:schemeClr val="tx1"/>
                          </a:solidFill>
                        </a:rPr>
                        <a:t>學習內容及說明</a:t>
                      </a:r>
                      <a:endParaRPr lang="zh-TW" altLang="en-US" sz="1800" b="1" cap="none" spc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1762" marR="112408" marT="20503" marB="153775" anchor="b"/>
                </a:tc>
                <a:tc>
                  <a:txBody>
                    <a:bodyPr/>
                    <a:lstStyle/>
                    <a:p>
                      <a:r>
                        <a:rPr lang="zh-TW" altLang="en-US" sz="1800" b="1" cap="none" spc="0">
                          <a:solidFill>
                            <a:schemeClr val="tx1"/>
                          </a:solidFill>
                        </a:rPr>
                        <a:t>學生應具備學習表現</a:t>
                      </a:r>
                      <a:endParaRPr lang="zh-TW" altLang="en-US" sz="1800" b="1" cap="none" spc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1762" marR="112408" marT="20503" marB="153775" anchor="b"/>
                </a:tc>
                <a:extLst>
                  <a:ext uri="{0D108BD9-81ED-4DB2-BD59-A6C34878D82A}">
                    <a16:rowId xmlns:a16="http://schemas.microsoft.com/office/drawing/2014/main" val="1962571876"/>
                  </a:ext>
                </a:extLst>
              </a:tr>
              <a:tr h="12629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cap="none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單位分數的認識</a:t>
                      </a:r>
                      <a:endParaRPr lang="en-US" altLang="zh-TW" sz="1400" b="1" cap="none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cap="none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400" b="1" cap="none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小學二年級</a:t>
                      </a:r>
                      <a:r>
                        <a:rPr lang="en-US" altLang="zh-TW" sz="1400" b="1" cap="none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zh-TW" altLang="en-US" sz="1400" b="1" cap="none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1762" marR="112408" marT="20503" marB="153775"/>
                </a:tc>
                <a:tc>
                  <a:txBody>
                    <a:bodyPr/>
                    <a:lstStyle/>
                    <a:p>
                      <a:r>
                        <a:rPr lang="zh-TW" altLang="en-US" sz="1400" b="1" cap="none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從等分配的活動（如摺紙）認識單部分為全部的「幾分之一」。知道日常語言「的一半」、「的二分之一」、「的四分之一」的溝通意義。在已等分割之格圖中，能說明一格為全部的「幾分之一」。</a:t>
                      </a:r>
                      <a:endParaRPr lang="en-US" altLang="zh-TW" sz="1400" b="1" cap="none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1762" marR="112408" marT="20503" marB="15377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cap="none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認識單位分數。</a:t>
                      </a:r>
                      <a:endParaRPr lang="en-US" altLang="zh-TW" sz="1400" b="1" cap="none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1762" marR="112408" marT="20503" marB="153775"/>
                </a:tc>
                <a:extLst>
                  <a:ext uri="{0D108BD9-81ED-4DB2-BD59-A6C34878D82A}">
                    <a16:rowId xmlns:a16="http://schemas.microsoft.com/office/drawing/2014/main" val="2108846795"/>
                  </a:ext>
                </a:extLst>
              </a:tr>
              <a:tr h="12629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cap="none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簡單同分母分數</a:t>
                      </a:r>
                      <a:endParaRPr lang="en-US" altLang="zh-TW" sz="1400" b="1" cap="none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cap="none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400" b="1" cap="none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小學三年級</a:t>
                      </a:r>
                      <a:r>
                        <a:rPr lang="en-US" altLang="zh-TW" sz="1400" b="1" cap="none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zh-TW" altLang="en-US" sz="1400" b="1" cap="none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1762" marR="112408" marT="20503" marB="15377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cap="none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結合操 作活動與整數經驗。簡單同 分母分數比較、加、減的意 義。牽涉之分數與運算結果 皆不超過 </a:t>
                      </a:r>
                      <a:r>
                        <a:rPr lang="en-US" altLang="zh-TW" sz="1400" b="1" cap="none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zh-TW" altLang="en-US" sz="1400" b="1" cap="none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。以單位分數之 點數為基礎，連結整數之比 較、加、減。知道「和等於 </a:t>
                      </a:r>
                      <a:r>
                        <a:rPr lang="en-US" altLang="zh-TW" sz="1400" b="1" cap="none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zh-TW" altLang="en-US" sz="1400" b="1" cap="none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」的意義。</a:t>
                      </a:r>
                    </a:p>
                  </a:txBody>
                  <a:tcPr marL="71762" marR="112408" marT="20503" marB="153775"/>
                </a:tc>
                <a:tc>
                  <a:txBody>
                    <a:bodyPr/>
                    <a:lstStyle/>
                    <a:p>
                      <a:r>
                        <a:rPr lang="zh-TW" altLang="en-US" sz="1400" b="1" cap="none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理解同分母分數的加、減、整數倍的意義、計算與應用。認識等值分數的意義，並應用於認識簡單異分母分數之比較與加減的意義。</a:t>
                      </a:r>
                    </a:p>
                  </a:txBody>
                  <a:tcPr marL="71762" marR="112408" marT="20503" marB="153775"/>
                </a:tc>
                <a:extLst>
                  <a:ext uri="{0D108BD9-81ED-4DB2-BD59-A6C34878D82A}">
                    <a16:rowId xmlns:a16="http://schemas.microsoft.com/office/drawing/2014/main" val="1842289139"/>
                  </a:ext>
                </a:extLst>
              </a:tr>
              <a:tr h="10524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同分母分數</a:t>
                      </a:r>
                      <a:endParaRPr lang="en-US" altLang="zh-TW" sz="1400" b="1" cap="none" spc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400" b="1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小學四年級</a:t>
                      </a:r>
                      <a:r>
                        <a:rPr lang="en-US" altLang="zh-TW" sz="1400" b="1" cap="none" spc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zh-TW" altLang="en-US" sz="1400" b="1" cap="none" spc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1762" marR="112408" marT="20503" marB="153775"/>
                </a:tc>
                <a:tc>
                  <a:txBody>
                    <a:bodyPr/>
                    <a:lstStyle/>
                    <a:p>
                      <a:r>
                        <a:rPr lang="zh-TW" altLang="en-US" sz="1400" b="1" cap="none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一般同分母分數教學（包括「真分數」、「假分數」、「帶分數」名詞引入）。假分數和帶分數之變換。同分母分數的比較、加、減與整數倍。</a:t>
                      </a:r>
                      <a:endParaRPr lang="en-US" altLang="zh-TW" sz="1400" b="1" cap="none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1762" marR="112408" marT="20503" marB="153775"/>
                </a:tc>
                <a:tc>
                  <a:txBody>
                    <a:bodyPr/>
                    <a:lstStyle/>
                    <a:p>
                      <a:r>
                        <a:rPr lang="zh-TW" altLang="en-US" sz="1400" b="1" cap="none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理解同分母分數的加、減、整數倍的意義、計算與應用。認識等值分數的意義，並應用於認識簡單異分母分數之比較與加減的意義。</a:t>
                      </a:r>
                      <a:endParaRPr lang="en-US" altLang="zh-TW" sz="1400" b="1" cap="none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1762" marR="112408" marT="20503" marB="153775"/>
                </a:tc>
                <a:extLst>
                  <a:ext uri="{0D108BD9-81ED-4DB2-BD59-A6C34878D82A}">
                    <a16:rowId xmlns:a16="http://schemas.microsoft.com/office/drawing/2014/main" val="2314578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18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CAC7AB-51F6-4005-AD98-D9F0AADD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63B1E6-CFAD-480C-B8EB-5EBC9A18F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282" y="522846"/>
            <a:ext cx="3149363" cy="581230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EEE06A1-6984-4528-92A1-FE7C4D980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434" y="528742"/>
            <a:ext cx="3501284" cy="58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91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9B54FA-D9A2-42EE-AC80-87D1EEAF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35EC555-950B-4EFD-AF1C-03013B624921}"/>
              </a:ext>
            </a:extLst>
          </p:cNvPr>
          <p:cNvSpPr txBox="1"/>
          <p:nvPr/>
        </p:nvSpPr>
        <p:spPr>
          <a:xfrm>
            <a:off x="4654424" y="452054"/>
            <a:ext cx="2883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概念介紹 </a:t>
            </a:r>
            <a:r>
              <a:rPr lang="en-US" altLang="zh-TW" dirty="0"/>
              <a:t>-</a:t>
            </a:r>
            <a:r>
              <a:rPr lang="zh-TW" altLang="en-US" dirty="0"/>
              <a:t> 延伸應用</a:t>
            </a:r>
            <a:r>
              <a:rPr lang="en-US" altLang="zh-TW" dirty="0"/>
              <a:t>-</a:t>
            </a:r>
            <a:r>
              <a:rPr lang="zh-TW" altLang="en-US" dirty="0"/>
              <a:t>通分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837435-5F89-4999-BA3C-41042FC29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52" y="964739"/>
            <a:ext cx="3179132" cy="544120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EF8781-5467-4F4E-A1D9-4CDCB40E1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099" y="964739"/>
            <a:ext cx="3342949" cy="55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14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835A56-B91B-4BA0-9C43-773922E0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B5DD5E-5FCD-4443-A805-514FEC6A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" y="790206"/>
            <a:ext cx="11107700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469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C13EF4-26B3-4F7C-90D3-2A782F1EF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53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439CF10-C8F1-4F27-BBE2-8998843DE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3" y="694943"/>
            <a:ext cx="11698333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11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329620-33FB-44B1-A4F0-469405A83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315BCD-BBE2-4C36-BB6F-13CFEC896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189"/>
            <a:ext cx="12192000" cy="438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81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79337F-A47E-4017-9A43-7EAA9E3C2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9C1711-6B75-4D4F-ABA5-A9F7251CD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3775"/>
            <a:ext cx="12192000" cy="46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595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10B9F1-B2ED-4949-8686-B7DBAB09D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40C69F-18D5-491A-BE84-68C27ACD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9" y="933101"/>
            <a:ext cx="11622122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93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702489-42F2-48F1-9855-D94AE4E5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79D5B7-CD20-4736-B553-389D38C6B635}"/>
              </a:ext>
            </a:extLst>
          </p:cNvPr>
          <p:cNvSpPr txBox="1"/>
          <p:nvPr/>
        </p:nvSpPr>
        <p:spPr>
          <a:xfrm>
            <a:off x="5533636" y="491622"/>
            <a:ext cx="64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約分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15EA5F6-25C5-433A-9AA5-C55A420F3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36" y="1063486"/>
            <a:ext cx="2921122" cy="54558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6BFE91-FAD2-40CB-B509-1FB5FDF95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898" y="1063486"/>
            <a:ext cx="7566466" cy="466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018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F8F736-B8BB-4AC7-AEF7-BA659358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E2777E-AA69-42A0-A700-426D9DDA0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4" y="328376"/>
            <a:ext cx="10472247" cy="62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78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ED3B06-2B3D-4D07-9B91-DB0C95F8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59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A643DDE-A8B5-4C20-AF75-215B7913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46" y="199006"/>
            <a:ext cx="8607250" cy="645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06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C3FAAE-13DF-4481-B6F7-5E996A72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分數相關單元教材分析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FBB213-DCDD-49BA-A0C0-F6DB0FE1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9153693-C839-4002-B25E-3B04D07390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610613"/>
              </p:ext>
            </p:extLst>
          </p:nvPr>
        </p:nvGraphicFramePr>
        <p:xfrm>
          <a:off x="1326092" y="1731963"/>
          <a:ext cx="9530293" cy="408737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9192">
                  <a:extLst>
                    <a:ext uri="{9D8B030D-6E8A-4147-A177-3AD203B41FA5}">
                      <a16:colId xmlns:a16="http://schemas.microsoft.com/office/drawing/2014/main" val="2593608325"/>
                    </a:ext>
                  </a:extLst>
                </a:gridCol>
                <a:gridCol w="3791637">
                  <a:extLst>
                    <a:ext uri="{9D8B030D-6E8A-4147-A177-3AD203B41FA5}">
                      <a16:colId xmlns:a16="http://schemas.microsoft.com/office/drawing/2014/main" val="3900031830"/>
                    </a:ext>
                  </a:extLst>
                </a:gridCol>
                <a:gridCol w="3409464">
                  <a:extLst>
                    <a:ext uri="{9D8B030D-6E8A-4147-A177-3AD203B41FA5}">
                      <a16:colId xmlns:a16="http://schemas.microsoft.com/office/drawing/2014/main" val="2158008352"/>
                    </a:ext>
                  </a:extLst>
                </a:gridCol>
              </a:tblGrid>
              <a:tr h="481020">
                <a:tc>
                  <a:txBody>
                    <a:bodyPr/>
                    <a:lstStyle/>
                    <a:p>
                      <a:r>
                        <a:rPr lang="zh-TW" altLang="en-US" sz="1800" b="1" cap="none" spc="0" dirty="0">
                          <a:solidFill>
                            <a:schemeClr val="tx1"/>
                          </a:solidFill>
                        </a:rPr>
                        <a:t>單元名稱</a:t>
                      </a:r>
                      <a:r>
                        <a:rPr lang="en-US" altLang="zh-TW" sz="1800" b="1" cap="none" spc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1800" b="1" cap="none" spc="0" dirty="0">
                          <a:solidFill>
                            <a:schemeClr val="tx1"/>
                          </a:solidFill>
                        </a:rPr>
                        <a:t>對應年級</a:t>
                      </a:r>
                      <a:r>
                        <a:rPr lang="en-US" altLang="zh-TW" sz="1800" b="1" cap="none" spc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800" b="1" cap="none" spc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1762" marR="112408" marT="20503" marB="153775" anchor="b"/>
                </a:tc>
                <a:tc>
                  <a:txBody>
                    <a:bodyPr/>
                    <a:lstStyle/>
                    <a:p>
                      <a:r>
                        <a:rPr lang="zh-TW" altLang="en-US" sz="1800" b="1" cap="none" spc="0" dirty="0">
                          <a:solidFill>
                            <a:schemeClr val="tx1"/>
                          </a:solidFill>
                        </a:rPr>
                        <a:t>學習內容及說明</a:t>
                      </a:r>
                      <a:endParaRPr lang="zh-TW" altLang="en-US" sz="1800" b="1" cap="none" spc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1762" marR="112408" marT="20503" marB="153775" anchor="b"/>
                </a:tc>
                <a:tc>
                  <a:txBody>
                    <a:bodyPr/>
                    <a:lstStyle/>
                    <a:p>
                      <a:r>
                        <a:rPr lang="zh-TW" altLang="en-US" sz="1800" b="1" cap="none" spc="0">
                          <a:solidFill>
                            <a:schemeClr val="tx1"/>
                          </a:solidFill>
                        </a:rPr>
                        <a:t>學生應具備學習表現</a:t>
                      </a:r>
                      <a:endParaRPr lang="zh-TW" altLang="en-US" sz="1800" b="1" cap="none" spc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71762" marR="112408" marT="20503" marB="153775" anchor="b"/>
                </a:tc>
                <a:extLst>
                  <a:ext uri="{0D108BD9-81ED-4DB2-BD59-A6C34878D82A}">
                    <a16:rowId xmlns:a16="http://schemas.microsoft.com/office/drawing/2014/main" val="1962571876"/>
                  </a:ext>
                </a:extLst>
              </a:tr>
              <a:tr h="1262909">
                <a:tc>
                  <a:txBody>
                    <a:bodyPr/>
                    <a:lstStyle/>
                    <a:p>
                      <a:r>
                        <a:rPr lang="zh-TW" altLang="en-US" sz="14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等值分數</a:t>
                      </a:r>
                      <a:endParaRPr lang="en-US" altLang="zh-TW" sz="1400" b="1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en-US" altLang="zh-TW" sz="14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4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小學四年級</a:t>
                      </a:r>
                      <a:r>
                        <a:rPr lang="en-US" altLang="zh-TW" sz="14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zh-TW" altLang="en-US" sz="1400" b="1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218358" marR="113547" marT="113547" marB="113547"/>
                </a:tc>
                <a:tc>
                  <a:txBody>
                    <a:bodyPr/>
                    <a:lstStyle/>
                    <a:p>
                      <a:r>
                        <a:rPr lang="zh-TW" altLang="en-US" sz="14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由操作活動中理解等值分數的意義。簡單異分母分數的比較、加、減</a:t>
                      </a:r>
                    </a:p>
                    <a:p>
                      <a:r>
                        <a:rPr lang="zh-TW" altLang="en-US" sz="14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的意義。簡單分數與小數的互換。</a:t>
                      </a:r>
                    </a:p>
                  </a:txBody>
                  <a:tcPr marL="218358" marR="113547" marT="113547" marB="113547"/>
                </a:tc>
                <a:tc>
                  <a:txBody>
                    <a:bodyPr/>
                    <a:lstStyle/>
                    <a:p>
                      <a:r>
                        <a:rPr lang="zh-TW" altLang="en-US" sz="14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理解同分母分數的加、減、整數倍的意義、計算與應用。認識等值分數的意義，並應用於認識簡單異分母分數之比較與加減的意義。</a:t>
                      </a:r>
                    </a:p>
                  </a:txBody>
                  <a:tcPr marL="218358" marR="113547" marT="113547" marB="113547"/>
                </a:tc>
                <a:extLst>
                  <a:ext uri="{0D108BD9-81ED-4DB2-BD59-A6C34878D82A}">
                    <a16:rowId xmlns:a16="http://schemas.microsoft.com/office/drawing/2014/main" val="2108846795"/>
                  </a:ext>
                </a:extLst>
              </a:tr>
              <a:tr h="126290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zh-TW" altLang="en-US" sz="1400" b="1" cap="none" spc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異分母分數</a:t>
                      </a:r>
                      <a:endParaRPr lang="en-US" altLang="zh-TW" sz="1400" b="1" cap="none" spc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4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小學五年級</a:t>
                      </a:r>
                      <a:r>
                        <a:rPr lang="en-US" altLang="zh-TW" sz="14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zh-TW" altLang="en-US" sz="1400" b="1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zh-TW" altLang="en-US" sz="14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→本次主要教學內容</a:t>
                      </a:r>
                    </a:p>
                  </a:txBody>
                  <a:tcPr marL="218358" marR="113547" marT="113547" marB="1135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用</a:t>
                      </a:r>
                      <a:r>
                        <a:rPr lang="zh-TW" altLang="en-US" sz="1400" b="1" cap="none" spc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約分、擴分</a:t>
                      </a:r>
                      <a:r>
                        <a:rPr lang="zh-TW" altLang="en-US" sz="14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處理等值分數並做比較。用通分做異分母分數的加減。養成利用約分化簡分數計算習慣。</a:t>
                      </a:r>
                    </a:p>
                  </a:txBody>
                  <a:tcPr marL="218358" marR="113547" marT="113547" marB="1135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理解約分、擴分、通分的意義，並應用於異分母分數的加減。</a:t>
                      </a:r>
                    </a:p>
                  </a:txBody>
                  <a:tcPr marL="218358" marR="113547" marT="113547" marB="113547"/>
                </a:tc>
                <a:extLst>
                  <a:ext uri="{0D108BD9-81ED-4DB2-BD59-A6C34878D82A}">
                    <a16:rowId xmlns:a16="http://schemas.microsoft.com/office/drawing/2014/main" val="1842289139"/>
                  </a:ext>
                </a:extLst>
              </a:tr>
              <a:tr h="1052401">
                <a:tc>
                  <a:txBody>
                    <a:bodyPr/>
                    <a:lstStyle/>
                    <a:p>
                      <a:r>
                        <a:rPr lang="zh-TW" altLang="en-US" sz="14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分數的乘法</a:t>
                      </a:r>
                      <a:endParaRPr lang="en-US" altLang="zh-TW" sz="1400" b="1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en-US" altLang="zh-TW" sz="14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4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小學五年級</a:t>
                      </a:r>
                      <a:r>
                        <a:rPr lang="en-US" altLang="zh-TW" sz="14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zh-TW" altLang="en-US" sz="1400" b="1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218358" marR="113547" marT="113547" marB="113547"/>
                </a:tc>
                <a:tc>
                  <a:txBody>
                    <a:bodyPr/>
                    <a:lstStyle/>
                    <a:p>
                      <a:r>
                        <a:rPr lang="zh-TW" altLang="en-US" sz="14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整數乘以分數、分數乘以分數的意義。</a:t>
                      </a:r>
                    </a:p>
                    <a:p>
                      <a:r>
                        <a:rPr lang="zh-TW" altLang="en-US" sz="14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知道用約分簡化乘法計算。處理乘積一定比被乘數大的錯誤類型。透過分數計算的公式，知道乘法交換律在分數也成立。</a:t>
                      </a:r>
                    </a:p>
                  </a:txBody>
                  <a:tcPr marL="218358" marR="113547" marT="113547" marB="113547"/>
                </a:tc>
                <a:tc>
                  <a:txBody>
                    <a:bodyPr/>
                    <a:lstStyle/>
                    <a:p>
                      <a:r>
                        <a:rPr lang="zh-TW" altLang="en-US" sz="14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理解分數乘法和除法的意義、計算與應用。</a:t>
                      </a:r>
                    </a:p>
                  </a:txBody>
                  <a:tcPr marL="218358" marR="113547" marT="113547" marB="113547"/>
                </a:tc>
                <a:extLst>
                  <a:ext uri="{0D108BD9-81ED-4DB2-BD59-A6C34878D82A}">
                    <a16:rowId xmlns:a16="http://schemas.microsoft.com/office/drawing/2014/main" val="2314578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36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603945-FAFB-42F4-86E1-EB761934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AE3255-53CB-4903-BBA3-FEAB9F99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52" y="337226"/>
            <a:ext cx="9518495" cy="61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657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1F3E42-724F-417C-9153-73B1BCDC5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7E35943-B593-4368-98DE-2928FE8C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58" y="328180"/>
            <a:ext cx="6868484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739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773F7A-F953-481E-A4BA-4C458ACE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62</a:t>
            </a:fld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C7308D2-0EA3-44A8-BE79-160FB9418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29" y="832672"/>
            <a:ext cx="4933516" cy="517589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B2EFFE8-CC7F-4C45-BE3F-038E20362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026" y="832672"/>
            <a:ext cx="5276006" cy="519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363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6C7A5B-3349-447A-9FF5-EE5604831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63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144B2A-1C40-48E7-86A9-C0D3E5F84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99" y="321634"/>
            <a:ext cx="5496801" cy="59267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216AEC0-3C78-4CF6-BEF8-E1400E377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129" y="334528"/>
            <a:ext cx="4556365" cy="592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324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F8E01E-A9FA-4BCA-B069-1C8A1D38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64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968502C-A866-4518-8B02-2A5A5EE7F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870" y="807840"/>
            <a:ext cx="8500260" cy="524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992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B4EE54-06D5-478D-837D-EAC42E6D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739613F-5AF5-4BC0-80B4-A4486C6BCAF3}"/>
              </a:ext>
            </a:extLst>
          </p:cNvPr>
          <p:cNvSpPr txBox="1"/>
          <p:nvPr/>
        </p:nvSpPr>
        <p:spPr>
          <a:xfrm>
            <a:off x="5772974" y="234618"/>
            <a:ext cx="64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擴分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E9C4897-B88C-48A2-AB09-87CC0239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584" y="681846"/>
            <a:ext cx="5672827" cy="57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216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6EB1A1-A12A-4726-AFB8-43B4A2EC1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66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BD81D6-839D-40FB-9F29-6FB58F0C5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1760"/>
            <a:ext cx="12192000" cy="278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892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EFD4D9-5711-4947-9AFD-AFCB9676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67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4945A2-1B6D-4D48-A55D-C08E51C98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118600"/>
            <a:ext cx="8545118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12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31E7BB-73C1-4BB0-94BF-A95E27EA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0AA06D-B811-4BFA-A5D9-40FE6E2C8C20}"/>
              </a:ext>
            </a:extLst>
          </p:cNvPr>
          <p:cNvSpPr txBox="1"/>
          <p:nvPr/>
        </p:nvSpPr>
        <p:spPr>
          <a:xfrm>
            <a:off x="5542002" y="2828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課後測驗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48A22D6-B954-494C-AD2D-A56DC2EF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4" y="945135"/>
            <a:ext cx="6420746" cy="56300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5ED9FB0-9C0D-4955-A13D-8ABA7712F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893" y="1813651"/>
            <a:ext cx="430590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372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92A1A7-00B2-4C3C-B602-004502816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69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DEA2DE8-BBD4-4F37-B3D2-4E693CF1E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18600"/>
            <a:ext cx="7411484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79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C3FAAE-13DF-4481-B6F7-5E996A72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分數相關單元教材分析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FBB213-DCDD-49BA-A0C0-F6DB0FE1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9153693-C839-4002-B25E-3B04D07390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241716"/>
              </p:ext>
            </p:extLst>
          </p:nvPr>
        </p:nvGraphicFramePr>
        <p:xfrm>
          <a:off x="1326092" y="1731963"/>
          <a:ext cx="9530293" cy="405923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9192">
                  <a:extLst>
                    <a:ext uri="{9D8B030D-6E8A-4147-A177-3AD203B41FA5}">
                      <a16:colId xmlns:a16="http://schemas.microsoft.com/office/drawing/2014/main" val="2593608325"/>
                    </a:ext>
                  </a:extLst>
                </a:gridCol>
                <a:gridCol w="3791637">
                  <a:extLst>
                    <a:ext uri="{9D8B030D-6E8A-4147-A177-3AD203B41FA5}">
                      <a16:colId xmlns:a16="http://schemas.microsoft.com/office/drawing/2014/main" val="3900031830"/>
                    </a:ext>
                  </a:extLst>
                </a:gridCol>
                <a:gridCol w="3409464">
                  <a:extLst>
                    <a:ext uri="{9D8B030D-6E8A-4147-A177-3AD203B41FA5}">
                      <a16:colId xmlns:a16="http://schemas.microsoft.com/office/drawing/2014/main" val="2158008352"/>
                    </a:ext>
                  </a:extLst>
                </a:gridCol>
              </a:tblGrid>
              <a:tr h="481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/>
                        <a:t>小節名稱</a:t>
                      </a:r>
                      <a:r>
                        <a:rPr lang="en-US" altLang="zh-TW" sz="1800"/>
                        <a:t>(</a:t>
                      </a:r>
                      <a:r>
                        <a:rPr lang="zh-TW" altLang="en-US" sz="1800"/>
                        <a:t>對應年級</a:t>
                      </a:r>
                      <a:r>
                        <a:rPr lang="en-US" altLang="zh-TW" sz="1800"/>
                        <a:t>)</a:t>
                      </a:r>
                      <a:endParaRPr lang="zh-TW" altLang="en-US" sz="18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06720" marR="106720" marT="53360" marB="533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/>
                        <a:t>學習內容及說明</a:t>
                      </a:r>
                      <a:endParaRPr lang="zh-TW" altLang="en-US" sz="18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06720" marR="106720" marT="53360" marB="533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/>
                        <a:t>學生應具備學習表現</a:t>
                      </a:r>
                      <a:endParaRPr lang="zh-TW" altLang="en-US" sz="18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06720" marR="106720" marT="53360" marB="53360"/>
                </a:tc>
                <a:extLst>
                  <a:ext uri="{0D108BD9-81ED-4DB2-BD59-A6C34878D82A}">
                    <a16:rowId xmlns:a16="http://schemas.microsoft.com/office/drawing/2014/main" val="1962571876"/>
                  </a:ext>
                </a:extLst>
              </a:tr>
              <a:tr h="1262909">
                <a:tc>
                  <a:txBody>
                    <a:bodyPr/>
                    <a:lstStyle/>
                    <a:p>
                      <a:r>
                        <a:rPr lang="zh-TW" altLang="en-US" sz="1800" b="1" dirty="0">
                          <a:latin typeface="+mn-ea"/>
                          <a:ea typeface="+mn-ea"/>
                        </a:rPr>
                        <a:t>整數相除之分數表示</a:t>
                      </a:r>
                      <a:endParaRPr lang="en-US" altLang="zh-TW" sz="1800" b="1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zh-TW" sz="18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800" b="1" dirty="0">
                          <a:latin typeface="+mn-ea"/>
                          <a:ea typeface="+mn-ea"/>
                        </a:rPr>
                        <a:t>小學五年級</a:t>
                      </a:r>
                      <a:r>
                        <a:rPr lang="en-US" altLang="zh-TW" sz="1800" b="1" dirty="0">
                          <a:latin typeface="+mn-ea"/>
                          <a:ea typeface="+mn-ea"/>
                        </a:rPr>
                        <a:t>)</a:t>
                      </a:r>
                      <a:endParaRPr lang="zh-TW" altLang="en-US" sz="1800" b="1" dirty="0">
                        <a:latin typeface="+mn-ea"/>
                        <a:ea typeface="+mn-ea"/>
                      </a:endParaRPr>
                    </a:p>
                  </a:txBody>
                  <a:tcPr marL="106720" marR="106720" marT="53360" marB="53360"/>
                </a:tc>
                <a:tc>
                  <a:txBody>
                    <a:bodyPr/>
                    <a:lstStyle/>
                    <a:p>
                      <a:r>
                        <a:rPr lang="zh-TW" altLang="en-US" sz="1800" b="1">
                          <a:latin typeface="+mn-ea"/>
                          <a:ea typeface="+mn-ea"/>
                        </a:rPr>
                        <a:t>從分裝（測量）和平分的觀點，</a:t>
                      </a:r>
                    </a:p>
                    <a:p>
                      <a:r>
                        <a:rPr lang="zh-TW" altLang="en-US" sz="1800" b="1">
                          <a:latin typeface="+mn-ea"/>
                          <a:ea typeface="+mn-ea"/>
                        </a:rPr>
                        <a:t>分別說明整數相除為分數之意義與合理性。</a:t>
                      </a:r>
                    </a:p>
                  </a:txBody>
                  <a:tcPr marL="106720" marR="106720" marT="53360" marB="53360"/>
                </a:tc>
                <a:tc>
                  <a:txBody>
                    <a:bodyPr/>
                    <a:lstStyle/>
                    <a:p>
                      <a:r>
                        <a:rPr lang="zh-TW" altLang="en-US" sz="1800" b="1">
                          <a:latin typeface="+mn-ea"/>
                          <a:ea typeface="+mn-ea"/>
                        </a:rPr>
                        <a:t>理解整數相除的分數表示的意義。 </a:t>
                      </a:r>
                    </a:p>
                  </a:txBody>
                  <a:tcPr marL="106720" marR="106720" marT="53360" marB="53360"/>
                </a:tc>
                <a:extLst>
                  <a:ext uri="{0D108BD9-81ED-4DB2-BD59-A6C34878D82A}">
                    <a16:rowId xmlns:a16="http://schemas.microsoft.com/office/drawing/2014/main" val="2108846795"/>
                  </a:ext>
                </a:extLst>
              </a:tr>
              <a:tr h="1262909">
                <a:tc>
                  <a:txBody>
                    <a:bodyPr/>
                    <a:lstStyle/>
                    <a:p>
                      <a:r>
                        <a:rPr lang="zh-TW" altLang="en-US" sz="1800" b="1" dirty="0">
                          <a:latin typeface="+mn-ea"/>
                          <a:ea typeface="+mn-ea"/>
                        </a:rPr>
                        <a:t>分數除以整數</a:t>
                      </a:r>
                      <a:endParaRPr lang="en-US" altLang="zh-TW" sz="1800" b="1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zh-TW" sz="18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800" b="1" dirty="0">
                          <a:latin typeface="+mn-ea"/>
                          <a:ea typeface="+mn-ea"/>
                        </a:rPr>
                        <a:t>小學五年級</a:t>
                      </a:r>
                      <a:r>
                        <a:rPr lang="en-US" altLang="zh-TW" sz="1800" b="1" dirty="0">
                          <a:latin typeface="+mn-ea"/>
                          <a:ea typeface="+mn-ea"/>
                        </a:rPr>
                        <a:t>)</a:t>
                      </a:r>
                      <a:endParaRPr lang="zh-TW" altLang="en-US" sz="1800" b="1" dirty="0">
                        <a:latin typeface="+mn-ea"/>
                        <a:ea typeface="+mn-ea"/>
                      </a:endParaRPr>
                    </a:p>
                  </a:txBody>
                  <a:tcPr marL="106720" marR="106720" marT="53360" marB="53360"/>
                </a:tc>
                <a:tc>
                  <a:txBody>
                    <a:bodyPr/>
                    <a:lstStyle/>
                    <a:p>
                      <a:r>
                        <a:rPr lang="zh-TW" altLang="en-US" sz="1800" b="1">
                          <a:latin typeface="+mn-ea"/>
                          <a:ea typeface="+mn-ea"/>
                        </a:rPr>
                        <a:t>分數除以整數的意義。最後將問題轉化為乘以單位分數。</a:t>
                      </a:r>
                    </a:p>
                  </a:txBody>
                  <a:tcPr marL="106720" marR="106720" marT="53360" marB="53360"/>
                </a:tc>
                <a:tc>
                  <a:txBody>
                    <a:bodyPr/>
                    <a:lstStyle/>
                    <a:p>
                      <a:r>
                        <a:rPr lang="zh-TW" altLang="en-US" sz="1800" b="1">
                          <a:latin typeface="+mn-ea"/>
                          <a:ea typeface="+mn-ea"/>
                        </a:rPr>
                        <a:t>理解分數乘法和除法的意義、計算與應用。 </a:t>
                      </a:r>
                    </a:p>
                  </a:txBody>
                  <a:tcPr marL="106720" marR="106720" marT="53360" marB="53360"/>
                </a:tc>
                <a:extLst>
                  <a:ext uri="{0D108BD9-81ED-4DB2-BD59-A6C34878D82A}">
                    <a16:rowId xmlns:a16="http://schemas.microsoft.com/office/drawing/2014/main" val="1842289139"/>
                  </a:ext>
                </a:extLst>
              </a:tr>
              <a:tr h="1052401">
                <a:tc>
                  <a:txBody>
                    <a:bodyPr/>
                    <a:lstStyle/>
                    <a:p>
                      <a:r>
                        <a:rPr lang="zh-TW" altLang="en-US" sz="1800" b="1">
                          <a:latin typeface="+mn-ea"/>
                          <a:ea typeface="+mn-ea"/>
                        </a:rPr>
                        <a:t>分數的除法</a:t>
                      </a:r>
                      <a:endParaRPr lang="en-US" altLang="zh-TW" sz="1800" b="1">
                        <a:latin typeface="+mn-ea"/>
                        <a:ea typeface="+mn-ea"/>
                      </a:endParaRPr>
                    </a:p>
                    <a:p>
                      <a:r>
                        <a:rPr lang="en-US" altLang="zh-TW" sz="1800" b="1">
                          <a:latin typeface="+mn-ea"/>
                          <a:ea typeface="+mn-ea"/>
                        </a:rPr>
                        <a:t>(</a:t>
                      </a:r>
                      <a:r>
                        <a:rPr lang="zh-TW" altLang="en-US" sz="1800" b="1">
                          <a:latin typeface="+mn-ea"/>
                          <a:ea typeface="+mn-ea"/>
                        </a:rPr>
                        <a:t>小學六年級</a:t>
                      </a:r>
                      <a:r>
                        <a:rPr lang="en-US" altLang="zh-TW" sz="1800" b="1">
                          <a:latin typeface="+mn-ea"/>
                          <a:ea typeface="+mn-ea"/>
                        </a:rPr>
                        <a:t>)</a:t>
                      </a:r>
                      <a:endParaRPr lang="zh-TW" altLang="en-US" sz="1800" b="1">
                        <a:latin typeface="+mn-ea"/>
                        <a:ea typeface="+mn-ea"/>
                      </a:endParaRPr>
                    </a:p>
                  </a:txBody>
                  <a:tcPr marL="106720" marR="106720" marT="53360" marB="53360"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>
                          <a:latin typeface="+mn-ea"/>
                          <a:ea typeface="+mn-ea"/>
                        </a:rPr>
                        <a:t>整數除以分數、分數除以分數的意義。最後理解除以一數等於乘</a:t>
                      </a:r>
                    </a:p>
                    <a:p>
                      <a:r>
                        <a:rPr lang="zh-TW" altLang="en-US" sz="1800" b="1" dirty="0">
                          <a:latin typeface="+mn-ea"/>
                          <a:ea typeface="+mn-ea"/>
                        </a:rPr>
                        <a:t>以其倒數之公式。</a:t>
                      </a:r>
                    </a:p>
                  </a:txBody>
                  <a:tcPr marL="106720" marR="106720" marT="53360" marB="53360"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>
                          <a:latin typeface="+mn-ea"/>
                          <a:ea typeface="+mn-ea"/>
                        </a:rPr>
                        <a:t>理解分數乘法和除法的意義、計算與應用。 </a:t>
                      </a:r>
                    </a:p>
                  </a:txBody>
                  <a:tcPr marL="106720" marR="106720" marT="53360" marB="53360"/>
                </a:tc>
                <a:extLst>
                  <a:ext uri="{0D108BD9-81ED-4DB2-BD59-A6C34878D82A}">
                    <a16:rowId xmlns:a16="http://schemas.microsoft.com/office/drawing/2014/main" val="2314578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787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DD30D5-B822-483E-B0FF-52BF8103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70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8CAB0D-CA56-4412-8DB6-E6FF25EBD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996" y="551713"/>
            <a:ext cx="5150008" cy="57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416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24D74A-6203-4811-B180-699EA7E2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71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C965B23-0415-4E7A-8FFC-C9285C48E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32863"/>
            <a:ext cx="9345329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523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ECC9A0-1A9B-45D5-8B05-33955A75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72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D41DB2-92D5-4CF3-A255-C9ABF8F8A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78" y="151942"/>
            <a:ext cx="8183117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879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437766-55C0-409A-A8F2-A628D8E5F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73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C5EBDD-1553-4685-89FC-B33A7CA7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78" y="528232"/>
            <a:ext cx="11574490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01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1F6B29-555E-46E3-BA3F-0F74DE1D8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74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142C71-F254-4459-858C-911D62CC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6" y="494890"/>
            <a:ext cx="11631648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633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708910-E4E0-41F6-BEEE-3B559320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75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31DFF62-E436-45B9-8905-ABCB73E61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6539"/>
            <a:ext cx="12192000" cy="308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986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CDE973-591D-42D9-BE01-787CA3423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76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4E70E1-576F-4385-80CD-E0FDAE47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29" y="126939"/>
            <a:ext cx="10367154" cy="660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828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05A62F-98B4-4A73-A3AE-449805D1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77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DC7055-24CA-48CB-9266-18F75E281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49695"/>
            <a:ext cx="6068272" cy="59158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DC63001-7F56-4CA1-B590-EA4DFCF35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33" y="85258"/>
            <a:ext cx="5070423" cy="58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555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1E4564-95A5-45F7-B188-C02E0107B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78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96FB695-4049-4324-890C-416478946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18" y="0"/>
            <a:ext cx="9680963" cy="668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478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41C76D-D485-4876-B2EB-9C87CA6F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79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4D72D3C-5E95-4290-A687-484C9CE9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20" y="0"/>
            <a:ext cx="8994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91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5F11A3F-AD11-4D09-A644-88FBDFCB3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3" y="1023257"/>
            <a:ext cx="3890611" cy="4570457"/>
          </a:xfrm>
          <a:effectLst/>
        </p:spPr>
        <p:txBody>
          <a:bodyPr>
            <a:normAutofit/>
          </a:bodyPr>
          <a:lstStyle/>
          <a:p>
            <a:pPr algn="l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教學動機與目的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EA9915-CCE7-486B-AF9F-01BA918C4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023257"/>
            <a:ext cx="6025645" cy="4570457"/>
          </a:xfrm>
          <a:effectLst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國小生從二年級開始接觸到分數的基本概念，一直到六年級皆會陸續接觸到分數相關單元，直至國、高中後，依舊逃不過在各單元中看到分數的表達形式，除了數學外，在物理、化學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...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這種需要計算的科目中仍會看到不少分數，有鑑於此，讓國小生充分理解約分、擴分、通分、等值分數、最簡分數個別名詞解釋與其意義，並熟悉約分、擴分技巧，除了用於解決異分母分數的比較大小、加減乘除計算等問題外，也利於日後碰到國、高中更高難度的題目時，能有效地減少計算時間，加快解題速度，因此，本次選擇教導國小生約分、擴分，幫助其釐清基本觀念，以及打下扎實基礎，作為往後學好數學並加快解題速度的鋪墊。</a:t>
            </a:r>
          </a:p>
          <a:p>
            <a:endParaRPr lang="zh-TW" alt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23630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B2EA94-CB5C-499C-AB53-4C87F51BE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>
                <a:solidFill>
                  <a:schemeClr val="accent1">
                    <a:lumMod val="7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158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EB1360-B66E-4E93-8034-AC3D399A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80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329363-0516-4E2C-A287-F494705F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04" y="447259"/>
            <a:ext cx="8716591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636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6BA10728-9F82-46F1-A011-0AE511EE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screen objects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截圖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3880D8-09C0-4E28-908D-3212FF97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771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CDC835F-A175-4459-AC9A-0A4732CB6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300" y="1106647"/>
            <a:ext cx="1895757" cy="4059237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DC31A2-8FA1-4C91-B9D3-89DF098BC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82</a:t>
            </a:fld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BC53B2D-05D1-4864-939E-B19348E4B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891" y="1106647"/>
            <a:ext cx="1767993" cy="366553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1511149-47CC-4555-BC37-5E43341DC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890" y="4753332"/>
            <a:ext cx="1767993" cy="154603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83D6CF0-9343-46D0-A5A5-46AAA7E09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559" y="1106647"/>
            <a:ext cx="1771676" cy="366553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14E6C1F-A23D-446E-A2DB-284E64C87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242" y="4753332"/>
            <a:ext cx="1767993" cy="1830301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FFD82228-86CD-4CF1-B49B-64FB2D82BD40}"/>
              </a:ext>
            </a:extLst>
          </p:cNvPr>
          <p:cNvSpPr txBox="1"/>
          <p:nvPr/>
        </p:nvSpPr>
        <p:spPr>
          <a:xfrm>
            <a:off x="2034055" y="458778"/>
            <a:ext cx="64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首頁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2875B0E-B9DA-468D-BE37-254C139AC863}"/>
              </a:ext>
            </a:extLst>
          </p:cNvPr>
          <p:cNvSpPr txBox="1"/>
          <p:nvPr/>
        </p:nvSpPr>
        <p:spPr>
          <a:xfrm>
            <a:off x="4777321" y="458778"/>
            <a:ext cx="174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概念介紹 </a:t>
            </a:r>
            <a:r>
              <a:rPr lang="en-US" altLang="zh-TW" dirty="0"/>
              <a:t>-</a:t>
            </a:r>
            <a:r>
              <a:rPr lang="zh-TW" altLang="en-US" dirty="0"/>
              <a:t> 擴分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D971034-0E63-4F95-97E5-A99527694718}"/>
              </a:ext>
            </a:extLst>
          </p:cNvPr>
          <p:cNvSpPr txBox="1"/>
          <p:nvPr/>
        </p:nvSpPr>
        <p:spPr>
          <a:xfrm>
            <a:off x="8039559" y="458778"/>
            <a:ext cx="174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概念介紹 </a:t>
            </a:r>
            <a:r>
              <a:rPr lang="en-US" altLang="zh-TW" dirty="0"/>
              <a:t>-</a:t>
            </a:r>
            <a:r>
              <a:rPr lang="zh-TW" altLang="en-US" dirty="0"/>
              <a:t> 約分</a:t>
            </a:r>
          </a:p>
        </p:txBody>
      </p:sp>
    </p:spTree>
    <p:extLst>
      <p:ext uri="{BB962C8B-B14F-4D97-AF65-F5344CB8AC3E}">
        <p14:creationId xmlns:p14="http://schemas.microsoft.com/office/powerpoint/2010/main" val="1074879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34F52FD-287C-4AD1-AFBC-5006D6FA1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4245" y="1002510"/>
            <a:ext cx="1596961" cy="4059237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55F113-274B-4ED3-9B66-631100B0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83</a:t>
            </a:fld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271E518-AA63-4351-B3D0-2CD95460A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022" y="1002510"/>
            <a:ext cx="1692718" cy="374449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3DB2F18-2B28-4D79-90BA-E0C081198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556" y="1002510"/>
            <a:ext cx="1653683" cy="367315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F390B87-08E4-4D70-B96C-0422C4049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556" y="4631326"/>
            <a:ext cx="1653683" cy="184869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1C71C0A-366F-4387-8081-8F78F0CFB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022" y="4747007"/>
            <a:ext cx="1692718" cy="1722029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4BAAF57C-CC25-4979-A292-A7422B68781B}"/>
              </a:ext>
            </a:extLst>
          </p:cNvPr>
          <p:cNvSpPr txBox="1"/>
          <p:nvPr/>
        </p:nvSpPr>
        <p:spPr>
          <a:xfrm>
            <a:off x="4968981" y="492196"/>
            <a:ext cx="2109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概念介紹</a:t>
            </a:r>
            <a:r>
              <a:rPr lang="en-US" altLang="zh-TW" dirty="0"/>
              <a:t>-</a:t>
            </a:r>
            <a:r>
              <a:rPr lang="zh-TW" altLang="en-US" dirty="0"/>
              <a:t>最簡分數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0190CF-D665-4265-8FE3-ECEE5E74DE33}"/>
              </a:ext>
            </a:extLst>
          </p:cNvPr>
          <p:cNvSpPr txBox="1"/>
          <p:nvPr/>
        </p:nvSpPr>
        <p:spPr>
          <a:xfrm>
            <a:off x="601282" y="492196"/>
            <a:ext cx="224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概念介紹 </a:t>
            </a:r>
            <a:r>
              <a:rPr lang="en-US" altLang="zh-TW" dirty="0"/>
              <a:t>-</a:t>
            </a:r>
            <a:r>
              <a:rPr lang="zh-TW" altLang="en-US" dirty="0"/>
              <a:t> 等值分數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4920B03-E9D1-464A-A0CE-92CC01B9CB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83" y="1002510"/>
            <a:ext cx="1752752" cy="339119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3DFC2DB-7188-402E-BD60-00288534F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82" y="4325063"/>
            <a:ext cx="1752752" cy="183806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5B054181-2066-48E4-A602-654AED49D5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0850" y="1002510"/>
            <a:ext cx="1775614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741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F432EB7-B431-4AD1-BE05-7C33C0AF5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8985" y="990442"/>
            <a:ext cx="1763705" cy="2944757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B8C063-9B2D-44A1-905D-2B9DD42D7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84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8D40DE-944C-438E-B860-2995C3E4316B}"/>
              </a:ext>
            </a:extLst>
          </p:cNvPr>
          <p:cNvSpPr txBox="1"/>
          <p:nvPr/>
        </p:nvSpPr>
        <p:spPr>
          <a:xfrm>
            <a:off x="6368009" y="559777"/>
            <a:ext cx="2883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概念介紹 </a:t>
            </a:r>
            <a:r>
              <a:rPr lang="en-US" altLang="zh-TW" dirty="0"/>
              <a:t>-</a:t>
            </a:r>
            <a:r>
              <a:rPr lang="zh-TW" altLang="en-US" dirty="0"/>
              <a:t> 延伸應用</a:t>
            </a:r>
            <a:r>
              <a:rPr lang="en-US" altLang="zh-TW" dirty="0"/>
              <a:t>-</a:t>
            </a:r>
            <a:r>
              <a:rPr lang="zh-TW" altLang="en-US" dirty="0"/>
              <a:t>通分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6E45AE3-198B-415C-BA5A-59DF2C170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985" y="3912471"/>
            <a:ext cx="1763706" cy="263022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BD3B9D9-4447-448F-9649-F0106E7B2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354" y="990442"/>
            <a:ext cx="1775614" cy="4130398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C8D5EEB3-5D79-48FE-8C50-364053C4E1E4}"/>
              </a:ext>
            </a:extLst>
          </p:cNvPr>
          <p:cNvSpPr txBox="1"/>
          <p:nvPr/>
        </p:nvSpPr>
        <p:spPr>
          <a:xfrm>
            <a:off x="1155654" y="559777"/>
            <a:ext cx="277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概念介紹</a:t>
            </a:r>
            <a:r>
              <a:rPr lang="en-US" altLang="zh-TW" dirty="0"/>
              <a:t>-</a:t>
            </a:r>
            <a:r>
              <a:rPr lang="zh-TW" altLang="en-US" dirty="0"/>
              <a:t>約分、化簡技巧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87FAF45E-B8A0-4184-8ACD-74BBF9A54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654" y="990442"/>
            <a:ext cx="1729890" cy="359695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9BFB898D-0E9A-42F1-8EC4-14E73F272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4515" y="990442"/>
            <a:ext cx="1760373" cy="283488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AA591A6-4F64-45DD-80EA-714F2E2A02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4515" y="3825328"/>
            <a:ext cx="1760373" cy="18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798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92C97187-6A34-415C-9AE1-25F9E6B20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885" y="1128059"/>
            <a:ext cx="2181529" cy="3915321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F6D8B1-4243-494E-AF5D-435B7080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85</a:t>
            </a:fld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B703991-84BE-4374-AE65-AF1E5BD73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295" y="1128059"/>
            <a:ext cx="2191056" cy="543000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902B96D-91D4-4F1E-889C-6D514BCF10CF}"/>
              </a:ext>
            </a:extLst>
          </p:cNvPr>
          <p:cNvSpPr txBox="1"/>
          <p:nvPr/>
        </p:nvSpPr>
        <p:spPr>
          <a:xfrm>
            <a:off x="768885" y="529330"/>
            <a:ext cx="64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約分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7D34C51-D680-4132-B5A7-BF6EE98F10FC}"/>
              </a:ext>
            </a:extLst>
          </p:cNvPr>
          <p:cNvSpPr txBox="1"/>
          <p:nvPr/>
        </p:nvSpPr>
        <p:spPr>
          <a:xfrm>
            <a:off x="6096000" y="529330"/>
            <a:ext cx="64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擴分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C2BDC36-13C0-4442-AF80-3DAEEB08D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733" y="1128059"/>
            <a:ext cx="2248214" cy="521090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1593B11-BA3C-4897-840A-192E82AAB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9670" y="1128059"/>
            <a:ext cx="2172003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472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9F0E2B-AA39-426C-B86D-39B6FD3D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86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F9D3652-115E-41C4-9A62-C371B6CDF2EE}"/>
              </a:ext>
            </a:extLst>
          </p:cNvPr>
          <p:cNvSpPr txBox="1"/>
          <p:nvPr/>
        </p:nvSpPr>
        <p:spPr>
          <a:xfrm>
            <a:off x="5339824" y="478806"/>
            <a:ext cx="123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課後測驗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BD708B0-DDF7-4DAC-80D0-EF90ECF2C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2" y="1194089"/>
            <a:ext cx="1992464" cy="446982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F2D6C91-B950-4577-A44E-FBEC4FBC6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14" y="1194089"/>
            <a:ext cx="1760373" cy="36198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CDC9BF5-6183-49A3-8983-35E12F01B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505" y="1194089"/>
            <a:ext cx="1930568" cy="36198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DF7B0F9-8FFB-4E3D-B6C0-F798FDE11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941" y="1194089"/>
            <a:ext cx="2124371" cy="354379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2550350-4AC9-43A4-938E-F094EB399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0180" y="1194089"/>
            <a:ext cx="2000529" cy="322942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D8D8F56-1352-44D5-BA0C-71C48EBD4C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6577" y="1194089"/>
            <a:ext cx="1690221" cy="308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647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A72C1FCA-0831-498B-8321-1860124D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End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A00FEB-F9AB-4C26-A2C2-939846C6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36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E3DEF122-A183-46C7-A23A-3825E22DE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(Design)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131724E4-00E3-495F-92BD-7E00F932B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5" y="1097280"/>
            <a:ext cx="3256177" cy="4626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endParaRPr lang="en-US" altLang="zh-TW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B3ED81-3F41-4FBB-8B6D-CEF54FC59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1D2C36F-4504-47C0-B82F-A167342A2754}" type="slidenum">
              <a:rPr lang="en-US" smtClean="0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93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2707</TotalTime>
  <Words>2982</Words>
  <Application>Microsoft Office PowerPoint</Application>
  <PresentationFormat>寬螢幕</PresentationFormat>
  <Paragraphs>387</Paragraphs>
  <Slides>87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87</vt:i4>
      </vt:variant>
    </vt:vector>
  </HeadingPairs>
  <TitlesOfParts>
    <vt:vector size="94" baseType="lpstr">
      <vt:lpstr>微軟正黑體</vt:lpstr>
      <vt:lpstr>標楷體</vt:lpstr>
      <vt:lpstr>Calibri</vt:lpstr>
      <vt:lpstr>Calisto MT</vt:lpstr>
      <vt:lpstr>Wingdings</vt:lpstr>
      <vt:lpstr>Wingdings 2</vt:lpstr>
      <vt:lpstr>石板</vt:lpstr>
      <vt:lpstr>約分、擴分</vt:lpstr>
      <vt:lpstr>目錄</vt:lpstr>
      <vt:lpstr>教學分析(Analysis)</vt:lpstr>
      <vt:lpstr> 本次主題</vt:lpstr>
      <vt:lpstr>分數相關單元教材分析</vt:lpstr>
      <vt:lpstr>分數相關單元教材分析</vt:lpstr>
      <vt:lpstr>分數相關單元教材分析</vt:lpstr>
      <vt:lpstr>教學動機與目的</vt:lpstr>
      <vt:lpstr>設計(Design)</vt:lpstr>
      <vt:lpstr>教學規劃</vt:lpstr>
      <vt:lpstr>發展(Develop)</vt:lpstr>
      <vt:lpstr>教學流程設計 (架構) </vt:lpstr>
      <vt:lpstr>教學流程設計 (架構)</vt:lpstr>
      <vt:lpstr>執行(Implement)</vt:lpstr>
      <vt:lpstr>首頁</vt:lpstr>
      <vt:lpstr>概念介紹 - 擴分 / 約分</vt:lpstr>
      <vt:lpstr>概念介紹 - 等值分數</vt:lpstr>
      <vt:lpstr>概念介紹 - 最簡分數</vt:lpstr>
      <vt:lpstr>概念介紹 - 約分、化簡技巧</vt:lpstr>
      <vt:lpstr>概念介紹 - 延伸應用-通分</vt:lpstr>
      <vt:lpstr>擴分</vt:lpstr>
      <vt:lpstr>約分</vt:lpstr>
      <vt:lpstr>狀況排除</vt:lpstr>
      <vt:lpstr>課後測驗</vt:lpstr>
      <vt:lpstr>課後測驗</vt:lpstr>
      <vt:lpstr>課後測驗</vt:lpstr>
      <vt:lpstr>課後測驗 – 為什麼是十秒?</vt:lpstr>
      <vt:lpstr>課後測驗</vt:lpstr>
      <vt:lpstr>課後測驗</vt:lpstr>
      <vt:lpstr>課後測驗</vt:lpstr>
      <vt:lpstr>評估 (Evaluate)</vt:lpstr>
      <vt:lpstr>自評</vt:lpstr>
      <vt:lpstr>完成度</vt:lpstr>
      <vt:lpstr>參考資料</vt:lpstr>
      <vt:lpstr>block codes截圖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screen objects截圖</vt:lpstr>
      <vt:lpstr>PowerPoint 簡報</vt:lpstr>
      <vt:lpstr>PowerPoint 簡報</vt:lpstr>
      <vt:lpstr>PowerPoint 簡報</vt:lpstr>
      <vt:lpstr>PowerPoint 簡報</vt:lpstr>
      <vt:lpstr>PowerPoint 簡報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擴分、約分</dc:title>
  <dc:creator>吳菀葶</dc:creator>
  <cp:lastModifiedBy>吳菀葶</cp:lastModifiedBy>
  <cp:revision>129</cp:revision>
  <dcterms:created xsi:type="dcterms:W3CDTF">2021-04-09T10:41:49Z</dcterms:created>
  <dcterms:modified xsi:type="dcterms:W3CDTF">2021-04-26T11:16:21Z</dcterms:modified>
</cp:coreProperties>
</file>